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2" r:id="rId6"/>
    <p:sldId id="263" r:id="rId7"/>
    <p:sldId id="273" r:id="rId8"/>
    <p:sldId id="265" r:id="rId9"/>
    <p:sldId id="267" r:id="rId10"/>
    <p:sldId id="268" r:id="rId11"/>
    <p:sldId id="269" r:id="rId12"/>
    <p:sldId id="274" r:id="rId13"/>
    <p:sldId id="275" r:id="rId14"/>
    <p:sldId id="270" r:id="rId15"/>
    <p:sldId id="271" r:id="rId16"/>
  </p:sldIdLst>
  <p:sldSz cx="18288000" cy="10287000"/>
  <p:notesSz cx="6858000" cy="9144000"/>
  <p:embeddedFontLst>
    <p:embeddedFont>
      <p:font typeface="Cherry Bomb One" panose="020B0604020202020204" charset="-128"/>
      <p:regular r:id="rId17"/>
    </p:embeddedFont>
    <p:embeddedFont>
      <p:font typeface="Amoresa" charset="0"/>
      <p:regular r:id="rId18"/>
    </p:embeddedFont>
    <p:embeddedFont>
      <p:font typeface="Cambria" panose="02040503050406030204" pitchFamily="18" charset="0"/>
      <p:regular r:id="rId19"/>
      <p:bold r:id="rId20"/>
      <p:italic r:id="rId21"/>
      <p:boldItalic r:id="rId22"/>
    </p:embeddedFont>
    <p:embeddedFont>
      <p:font typeface="Cavolini" panose="03000502040302020204" pitchFamily="66" charset="0"/>
      <p:regular r:id="rId23"/>
      <p:bold r:id="rId24"/>
      <p:italic r:id="rId25"/>
      <p:boldItalic r:id="rId26"/>
    </p:embeddedFont>
    <p:embeddedFont>
      <p:font typeface="Playpen Sans Bold" panose="020B0604020202020204" charset="0"/>
      <p:regular r:id="rId27"/>
    </p:embeddedFont>
    <p:embeddedFont>
      <p:font typeface="Times New Roman Bold" panose="02020803070505020304" pitchFamily="18"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sp>
        <p:nvSpPr>
          <p:cNvPr id="2" name="Freeform 2"/>
          <p:cNvSpPr/>
          <p:nvPr/>
        </p:nvSpPr>
        <p:spPr>
          <a:xfrm rot="-591004">
            <a:off x="9581993" y="1000174"/>
            <a:ext cx="9743832" cy="10202966"/>
          </a:xfrm>
          <a:custGeom>
            <a:avLst/>
            <a:gdLst/>
            <a:ahLst/>
            <a:cxnLst/>
            <a:rect l="l" t="t" r="r" b="b"/>
            <a:pathLst>
              <a:path w="9743832" h="10202966">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t="-37" b="-37"/>
            </a:stretch>
          </a:blipFill>
        </p:spPr>
        <p:txBody>
          <a:bodyPr/>
          <a:lstStyle/>
          <a:p>
            <a:endParaRPr lang="en-IN"/>
          </a:p>
        </p:txBody>
      </p:sp>
      <p:sp>
        <p:nvSpPr>
          <p:cNvPr id="3" name="Freeform 3"/>
          <p:cNvSpPr/>
          <p:nvPr/>
        </p:nvSpPr>
        <p:spPr>
          <a:xfrm rot="5755965">
            <a:off x="-1305642" y="731692"/>
            <a:ext cx="9743832" cy="10202966"/>
          </a:xfrm>
          <a:custGeom>
            <a:avLst/>
            <a:gdLst/>
            <a:ahLst/>
            <a:cxnLst/>
            <a:rect l="l" t="t" r="r" b="b"/>
            <a:pathLst>
              <a:path w="9743832" h="10202966">
                <a:moveTo>
                  <a:pt x="0" y="0"/>
                </a:moveTo>
                <a:lnTo>
                  <a:pt x="9743832" y="0"/>
                </a:lnTo>
                <a:lnTo>
                  <a:pt x="9743832" y="10202966"/>
                </a:lnTo>
                <a:lnTo>
                  <a:pt x="0" y="10202966"/>
                </a:lnTo>
                <a:lnTo>
                  <a:pt x="0" y="0"/>
                </a:lnTo>
                <a:close/>
              </a:path>
            </a:pathLst>
          </a:custGeom>
          <a:blipFill>
            <a:blip r:embed="rId2">
              <a:extLst>
                <a:ext uri="{96DAC541-7B7A-43D3-8B79-37D633B846F1}">
                  <asvg:svgBlip xmlns:asvg="http://schemas.microsoft.com/office/drawing/2016/SVG/main" r:embed="rId3"/>
                </a:ext>
              </a:extLst>
            </a:blip>
            <a:stretch>
              <a:fillRect t="-37" b="-37"/>
            </a:stretch>
          </a:blipFill>
        </p:spPr>
        <p:txBody>
          <a:bodyPr/>
          <a:lstStyle/>
          <a:p>
            <a:endParaRPr lang="en-IN"/>
          </a:p>
        </p:txBody>
      </p:sp>
      <p:sp>
        <p:nvSpPr>
          <p:cNvPr id="4" name="Freeform 4"/>
          <p:cNvSpPr/>
          <p:nvPr/>
        </p:nvSpPr>
        <p:spPr>
          <a:xfrm flipH="1">
            <a:off x="1844355" y="5705171"/>
            <a:ext cx="14599291" cy="9163657"/>
          </a:xfrm>
          <a:custGeom>
            <a:avLst/>
            <a:gdLst/>
            <a:ahLst/>
            <a:cxnLst/>
            <a:rect l="l" t="t" r="r" b="b"/>
            <a:pathLst>
              <a:path w="14599291" h="9163657">
                <a:moveTo>
                  <a:pt x="14599291" y="0"/>
                </a:moveTo>
                <a:lnTo>
                  <a:pt x="0" y="0"/>
                </a:lnTo>
                <a:lnTo>
                  <a:pt x="0" y="9163657"/>
                </a:lnTo>
                <a:lnTo>
                  <a:pt x="14599291" y="9163657"/>
                </a:lnTo>
                <a:lnTo>
                  <a:pt x="14599291" y="0"/>
                </a:lnTo>
                <a:close/>
              </a:path>
            </a:pathLst>
          </a:custGeom>
          <a:blipFill>
            <a:blip r:embed="rId4">
              <a:extLst>
                <a:ext uri="{96DAC541-7B7A-43D3-8B79-37D633B846F1}">
                  <asvg:svgBlip xmlns:asvg="http://schemas.microsoft.com/office/drawing/2016/SVG/main" r:embed="rId5"/>
                </a:ext>
              </a:extLst>
            </a:blip>
            <a:stretch>
              <a:fillRect t="-7" b="-7"/>
            </a:stretch>
          </a:blipFill>
        </p:spPr>
        <p:txBody>
          <a:bodyPr/>
          <a:lstStyle/>
          <a:p>
            <a:endParaRPr lang="en-IN"/>
          </a:p>
        </p:txBody>
      </p:sp>
      <p:sp>
        <p:nvSpPr>
          <p:cNvPr id="5" name="Freeform 5"/>
          <p:cNvSpPr/>
          <p:nvPr/>
        </p:nvSpPr>
        <p:spPr>
          <a:xfrm>
            <a:off x="1487407" y="6174334"/>
            <a:ext cx="3531385" cy="3815463"/>
          </a:xfrm>
          <a:custGeom>
            <a:avLst/>
            <a:gdLst/>
            <a:ahLst/>
            <a:cxnLst/>
            <a:rect l="l" t="t" r="r" b="b"/>
            <a:pathLst>
              <a:path w="3531385" h="3815463">
                <a:moveTo>
                  <a:pt x="0" y="0"/>
                </a:moveTo>
                <a:lnTo>
                  <a:pt x="3531385" y="0"/>
                </a:lnTo>
                <a:lnTo>
                  <a:pt x="3531385" y="3815463"/>
                </a:lnTo>
                <a:lnTo>
                  <a:pt x="0" y="3815463"/>
                </a:lnTo>
                <a:lnTo>
                  <a:pt x="0" y="0"/>
                </a:lnTo>
                <a:close/>
              </a:path>
            </a:pathLst>
          </a:custGeom>
          <a:blipFill>
            <a:blip r:embed="rId6">
              <a:extLst>
                <a:ext uri="{96DAC541-7B7A-43D3-8B79-37D633B846F1}">
                  <asvg:svgBlip xmlns:asvg="http://schemas.microsoft.com/office/drawing/2016/SVG/main" r:embed="rId7"/>
                </a:ext>
              </a:extLst>
            </a:blip>
            <a:stretch>
              <a:fillRect t="-19" b="-19"/>
            </a:stretch>
          </a:blipFill>
        </p:spPr>
        <p:txBody>
          <a:bodyPr/>
          <a:lstStyle/>
          <a:p>
            <a:endParaRPr lang="en-IN"/>
          </a:p>
        </p:txBody>
      </p:sp>
      <p:sp>
        <p:nvSpPr>
          <p:cNvPr id="6" name="Freeform 6"/>
          <p:cNvSpPr/>
          <p:nvPr/>
        </p:nvSpPr>
        <p:spPr>
          <a:xfrm flipH="1">
            <a:off x="12543402" y="6083768"/>
            <a:ext cx="3531385" cy="3815463"/>
          </a:xfrm>
          <a:custGeom>
            <a:avLst/>
            <a:gdLst/>
            <a:ahLst/>
            <a:cxnLst/>
            <a:rect l="l" t="t" r="r" b="b"/>
            <a:pathLst>
              <a:path w="3531385" h="3815463">
                <a:moveTo>
                  <a:pt x="3531385" y="0"/>
                </a:moveTo>
                <a:lnTo>
                  <a:pt x="0" y="0"/>
                </a:lnTo>
                <a:lnTo>
                  <a:pt x="0" y="3815463"/>
                </a:lnTo>
                <a:lnTo>
                  <a:pt x="3531385" y="3815463"/>
                </a:lnTo>
                <a:lnTo>
                  <a:pt x="3531385" y="0"/>
                </a:lnTo>
                <a:close/>
              </a:path>
            </a:pathLst>
          </a:custGeom>
          <a:blipFill>
            <a:blip r:embed="rId6">
              <a:extLst>
                <a:ext uri="{96DAC541-7B7A-43D3-8B79-37D633B846F1}">
                  <asvg:svgBlip xmlns:asvg="http://schemas.microsoft.com/office/drawing/2016/SVG/main" r:embed="rId7"/>
                </a:ext>
              </a:extLst>
            </a:blip>
            <a:stretch>
              <a:fillRect t="-19" b="-19"/>
            </a:stretch>
          </a:blipFill>
        </p:spPr>
        <p:txBody>
          <a:bodyPr/>
          <a:lstStyle/>
          <a:p>
            <a:endParaRPr lang="en-IN"/>
          </a:p>
        </p:txBody>
      </p:sp>
      <p:grpSp>
        <p:nvGrpSpPr>
          <p:cNvPr id="7" name="Group 7"/>
          <p:cNvGrpSpPr/>
          <p:nvPr/>
        </p:nvGrpSpPr>
        <p:grpSpPr>
          <a:xfrm>
            <a:off x="3399246" y="6083768"/>
            <a:ext cx="5365129" cy="5077342"/>
            <a:chOff x="0" y="0"/>
            <a:chExt cx="7153505" cy="6769789"/>
          </a:xfrm>
        </p:grpSpPr>
        <p:sp>
          <p:nvSpPr>
            <p:cNvPr id="8" name="Freeform 8"/>
            <p:cNvSpPr/>
            <p:nvPr/>
          </p:nvSpPr>
          <p:spPr>
            <a:xfrm>
              <a:off x="0" y="0"/>
              <a:ext cx="7153529" cy="6769735"/>
            </a:xfrm>
            <a:custGeom>
              <a:avLst/>
              <a:gdLst/>
              <a:ahLst/>
              <a:cxnLst/>
              <a:rect l="l" t="t" r="r" b="b"/>
              <a:pathLst>
                <a:path w="7153529" h="6769735">
                  <a:moveTo>
                    <a:pt x="0" y="0"/>
                  </a:moveTo>
                  <a:lnTo>
                    <a:pt x="7153529" y="0"/>
                  </a:lnTo>
                  <a:lnTo>
                    <a:pt x="7153529" y="6769735"/>
                  </a:lnTo>
                  <a:lnTo>
                    <a:pt x="0" y="6769735"/>
                  </a:lnTo>
                  <a:lnTo>
                    <a:pt x="0" y="0"/>
                  </a:lnTo>
                  <a:close/>
                </a:path>
              </a:pathLst>
            </a:custGeom>
            <a:blipFill>
              <a:blip r:embed="rId8"/>
              <a:stretch>
                <a:fillRect t="-3055" b="-3056"/>
              </a:stretch>
            </a:blipFill>
          </p:spPr>
          <p:txBody>
            <a:bodyPr/>
            <a:lstStyle/>
            <a:p>
              <a:endParaRPr lang="en-IN"/>
            </a:p>
          </p:txBody>
        </p:sp>
      </p:grpSp>
      <p:grpSp>
        <p:nvGrpSpPr>
          <p:cNvPr id="9" name="Group 9"/>
          <p:cNvGrpSpPr/>
          <p:nvPr/>
        </p:nvGrpSpPr>
        <p:grpSpPr>
          <a:xfrm>
            <a:off x="8764375" y="5949163"/>
            <a:ext cx="5846033" cy="4581829"/>
            <a:chOff x="0" y="0"/>
            <a:chExt cx="7794711" cy="6109105"/>
          </a:xfrm>
        </p:grpSpPr>
        <p:sp>
          <p:nvSpPr>
            <p:cNvPr id="10" name="Freeform 10"/>
            <p:cNvSpPr/>
            <p:nvPr/>
          </p:nvSpPr>
          <p:spPr>
            <a:xfrm>
              <a:off x="0" y="0"/>
              <a:ext cx="7794752" cy="6109081"/>
            </a:xfrm>
            <a:custGeom>
              <a:avLst/>
              <a:gdLst/>
              <a:ahLst/>
              <a:cxnLst/>
              <a:rect l="l" t="t" r="r" b="b"/>
              <a:pathLst>
                <a:path w="7794752" h="6109081">
                  <a:moveTo>
                    <a:pt x="0" y="0"/>
                  </a:moveTo>
                  <a:lnTo>
                    <a:pt x="7794752" y="0"/>
                  </a:lnTo>
                  <a:lnTo>
                    <a:pt x="7794752" y="6109081"/>
                  </a:lnTo>
                  <a:lnTo>
                    <a:pt x="0" y="6109081"/>
                  </a:lnTo>
                  <a:lnTo>
                    <a:pt x="0" y="0"/>
                  </a:lnTo>
                  <a:close/>
                </a:path>
              </a:pathLst>
            </a:custGeom>
            <a:blipFill>
              <a:blip r:embed="rId9"/>
              <a:stretch>
                <a:fillRect t="-16" b="-16"/>
              </a:stretch>
            </a:blipFill>
          </p:spPr>
          <p:txBody>
            <a:bodyPr/>
            <a:lstStyle/>
            <a:p>
              <a:endParaRPr lang="en-IN"/>
            </a:p>
          </p:txBody>
        </p:sp>
      </p:grpSp>
      <p:grpSp>
        <p:nvGrpSpPr>
          <p:cNvPr id="11" name="Group 11"/>
          <p:cNvGrpSpPr/>
          <p:nvPr/>
        </p:nvGrpSpPr>
        <p:grpSpPr>
          <a:xfrm>
            <a:off x="1028700" y="459334"/>
            <a:ext cx="16230600" cy="3236366"/>
            <a:chOff x="0" y="0"/>
            <a:chExt cx="21640800" cy="4315155"/>
          </a:xfrm>
        </p:grpSpPr>
        <p:sp>
          <p:nvSpPr>
            <p:cNvPr id="12" name="Freeform 12"/>
            <p:cNvSpPr/>
            <p:nvPr/>
          </p:nvSpPr>
          <p:spPr>
            <a:xfrm>
              <a:off x="0" y="0"/>
              <a:ext cx="21640800" cy="4315155"/>
            </a:xfrm>
            <a:custGeom>
              <a:avLst/>
              <a:gdLst/>
              <a:ahLst/>
              <a:cxnLst/>
              <a:rect l="l" t="t" r="r" b="b"/>
              <a:pathLst>
                <a:path w="21640800" h="4315155">
                  <a:moveTo>
                    <a:pt x="0" y="0"/>
                  </a:moveTo>
                  <a:lnTo>
                    <a:pt x="21640800" y="0"/>
                  </a:lnTo>
                  <a:lnTo>
                    <a:pt x="21640800" y="4315155"/>
                  </a:lnTo>
                  <a:lnTo>
                    <a:pt x="0" y="4315155"/>
                  </a:lnTo>
                  <a:close/>
                </a:path>
              </a:pathLst>
            </a:custGeom>
            <a:solidFill>
              <a:srgbClr val="000000">
                <a:alpha val="0"/>
              </a:srgbClr>
            </a:solidFill>
          </p:spPr>
          <p:txBody>
            <a:bodyPr/>
            <a:lstStyle/>
            <a:p>
              <a:endParaRPr lang="en-IN"/>
            </a:p>
          </p:txBody>
        </p:sp>
        <p:sp>
          <p:nvSpPr>
            <p:cNvPr id="13" name="TextBox 13"/>
            <p:cNvSpPr txBox="1"/>
            <p:nvPr/>
          </p:nvSpPr>
          <p:spPr>
            <a:xfrm>
              <a:off x="0" y="-152400"/>
              <a:ext cx="21640800" cy="4467555"/>
            </a:xfrm>
            <a:prstGeom prst="rect">
              <a:avLst/>
            </a:prstGeom>
          </p:spPr>
          <p:txBody>
            <a:bodyPr lIns="0" tIns="0" rIns="0" bIns="0" rtlCol="0" anchor="t"/>
            <a:lstStyle/>
            <a:p>
              <a:pPr algn="ctr">
                <a:lnSpc>
                  <a:spcPts val="11760"/>
                </a:lnSpc>
              </a:pPr>
              <a:r>
                <a:rPr lang="en-US" sz="8400" b="1" dirty="0">
                  <a:solidFill>
                    <a:srgbClr val="000000"/>
                  </a:solidFill>
                  <a:latin typeface="Cavolini" panose="020B0502040204020203" pitchFamily="66" charset="0"/>
                  <a:ea typeface="ADLaM Display" panose="020F0502020204030204" pitchFamily="2" charset="0"/>
                  <a:cs typeface="Cavolini" panose="020B0502040204020203" pitchFamily="66" charset="0"/>
                  <a:sym typeface="Cherry Bomb One"/>
                </a:rPr>
                <a:t>Smart bed for pressure ulcers (Bedsores) prevention</a:t>
              </a:r>
            </a:p>
          </p:txBody>
        </p:sp>
      </p:grpSp>
      <p:grpSp>
        <p:nvGrpSpPr>
          <p:cNvPr id="14" name="Group 14"/>
          <p:cNvGrpSpPr/>
          <p:nvPr/>
        </p:nvGrpSpPr>
        <p:grpSpPr>
          <a:xfrm>
            <a:off x="5128313" y="3680914"/>
            <a:ext cx="7305568" cy="1233986"/>
            <a:chOff x="0" y="-104775"/>
            <a:chExt cx="9740757" cy="1645315"/>
          </a:xfrm>
        </p:grpSpPr>
        <p:sp>
          <p:nvSpPr>
            <p:cNvPr id="15" name="Freeform 15"/>
            <p:cNvSpPr/>
            <p:nvPr/>
          </p:nvSpPr>
          <p:spPr>
            <a:xfrm>
              <a:off x="0" y="0"/>
              <a:ext cx="9572148" cy="1540540"/>
            </a:xfrm>
            <a:custGeom>
              <a:avLst/>
              <a:gdLst/>
              <a:ahLst/>
              <a:cxnLst/>
              <a:rect l="l" t="t" r="r" b="b"/>
              <a:pathLst>
                <a:path w="9572148" h="1540540">
                  <a:moveTo>
                    <a:pt x="0" y="0"/>
                  </a:moveTo>
                  <a:lnTo>
                    <a:pt x="9572148" y="0"/>
                  </a:lnTo>
                  <a:lnTo>
                    <a:pt x="9572148" y="1540540"/>
                  </a:lnTo>
                  <a:lnTo>
                    <a:pt x="0" y="1540540"/>
                  </a:lnTo>
                  <a:close/>
                </a:path>
              </a:pathLst>
            </a:custGeom>
            <a:solidFill>
              <a:srgbClr val="000000">
                <a:alpha val="0"/>
              </a:srgbClr>
            </a:solidFill>
          </p:spPr>
          <p:txBody>
            <a:bodyPr/>
            <a:lstStyle/>
            <a:p>
              <a:endParaRPr lang="en-IN"/>
            </a:p>
          </p:txBody>
        </p:sp>
        <p:sp>
          <p:nvSpPr>
            <p:cNvPr id="16" name="TextBox 16"/>
            <p:cNvSpPr txBox="1"/>
            <p:nvPr/>
          </p:nvSpPr>
          <p:spPr>
            <a:xfrm>
              <a:off x="168609" y="-104775"/>
              <a:ext cx="9572148" cy="1645315"/>
            </a:xfrm>
            <a:prstGeom prst="rect">
              <a:avLst/>
            </a:prstGeom>
          </p:spPr>
          <p:txBody>
            <a:bodyPr lIns="0" tIns="0" rIns="0" bIns="0" rtlCol="0" anchor="t"/>
            <a:lstStyle/>
            <a:p>
              <a:pPr algn="ctr">
                <a:lnSpc>
                  <a:spcPts val="7748"/>
                </a:lnSpc>
              </a:pPr>
              <a:r>
                <a:rPr lang="en-US" sz="5534" dirty="0">
                  <a:solidFill>
                    <a:srgbClr val="000000"/>
                  </a:solidFill>
                  <a:latin typeface="Cherry Bomb One"/>
                  <a:ea typeface="Cherry Bomb One"/>
                  <a:cs typeface="Cherry Bomb One"/>
                  <a:sym typeface="Cherry Bomb One"/>
                </a:rPr>
                <a:t>(Group 7: </a:t>
              </a:r>
              <a:r>
                <a:rPr lang="en-US" sz="5534" dirty="0" err="1">
                  <a:solidFill>
                    <a:srgbClr val="000000"/>
                  </a:solidFill>
                  <a:latin typeface="Cherry Bomb One"/>
                  <a:ea typeface="Cherry Bomb One"/>
                  <a:cs typeface="Cherry Bomb One"/>
                  <a:sym typeface="Cherry Bomb One"/>
                </a:rPr>
                <a:t>Avishkaar</a:t>
              </a:r>
              <a:r>
                <a:rPr lang="en-US" sz="5534" dirty="0">
                  <a:solidFill>
                    <a:srgbClr val="000000"/>
                  </a:solidFill>
                  <a:latin typeface="Cherry Bomb One"/>
                  <a:ea typeface="Cherry Bomb One"/>
                  <a:cs typeface="Cherry Bomb One"/>
                  <a:sym typeface="Cherry Bomb One"/>
                </a:rPr>
                <a:t>)</a:t>
              </a:r>
            </a:p>
          </p:txBody>
        </p:sp>
      </p:grpSp>
      <p:sp>
        <p:nvSpPr>
          <p:cNvPr id="17" name="TextBox 17"/>
          <p:cNvSpPr txBox="1"/>
          <p:nvPr/>
        </p:nvSpPr>
        <p:spPr>
          <a:xfrm>
            <a:off x="5331280" y="4791710"/>
            <a:ext cx="7026090"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herry Bomb One" panose="020B0604020202020204" charset="-128"/>
                <a:ea typeface="Cherry Bomb One" panose="020B0604020202020204" charset="-128"/>
                <a:cs typeface="Canva Sans"/>
                <a:sym typeface="Canva Sans"/>
              </a:rPr>
              <a:t>Mid-Semester Evaluation (HT508)</a:t>
            </a:r>
          </a:p>
        </p:txBody>
      </p:sp>
      <p:grpSp>
        <p:nvGrpSpPr>
          <p:cNvPr id="18" name="Group 18"/>
          <p:cNvGrpSpPr/>
          <p:nvPr/>
        </p:nvGrpSpPr>
        <p:grpSpPr>
          <a:xfrm>
            <a:off x="3775090" y="4979229"/>
            <a:ext cx="9995293" cy="1096079"/>
            <a:chOff x="0" y="0"/>
            <a:chExt cx="13327057" cy="1461439"/>
          </a:xfrm>
        </p:grpSpPr>
        <p:sp>
          <p:nvSpPr>
            <p:cNvPr id="19" name="Freeform 19"/>
            <p:cNvSpPr/>
            <p:nvPr/>
          </p:nvSpPr>
          <p:spPr>
            <a:xfrm>
              <a:off x="0" y="0"/>
              <a:ext cx="13327056" cy="759811"/>
            </a:xfrm>
            <a:custGeom>
              <a:avLst/>
              <a:gdLst/>
              <a:ahLst/>
              <a:cxnLst/>
              <a:rect l="l" t="t" r="r" b="b"/>
              <a:pathLst>
                <a:path w="13327056" h="759811">
                  <a:moveTo>
                    <a:pt x="0" y="0"/>
                  </a:moveTo>
                  <a:lnTo>
                    <a:pt x="13327056" y="0"/>
                  </a:lnTo>
                  <a:lnTo>
                    <a:pt x="13327056" y="759811"/>
                  </a:lnTo>
                  <a:lnTo>
                    <a:pt x="0" y="759811"/>
                  </a:lnTo>
                  <a:close/>
                </a:path>
              </a:pathLst>
            </a:custGeom>
            <a:solidFill>
              <a:srgbClr val="000000">
                <a:alpha val="0"/>
              </a:srgbClr>
            </a:solidFill>
          </p:spPr>
          <p:txBody>
            <a:bodyPr/>
            <a:lstStyle/>
            <a:p>
              <a:endParaRPr lang="en-IN"/>
            </a:p>
          </p:txBody>
        </p:sp>
        <p:sp>
          <p:nvSpPr>
            <p:cNvPr id="20" name="TextBox 20"/>
            <p:cNvSpPr txBox="1"/>
            <p:nvPr/>
          </p:nvSpPr>
          <p:spPr>
            <a:xfrm>
              <a:off x="0" y="625428"/>
              <a:ext cx="13327057" cy="836011"/>
            </a:xfrm>
            <a:prstGeom prst="rect">
              <a:avLst/>
            </a:prstGeom>
          </p:spPr>
          <p:txBody>
            <a:bodyPr lIns="0" tIns="0" rIns="0" bIns="0" rtlCol="0" anchor="t"/>
            <a:lstStyle/>
            <a:p>
              <a:pPr algn="ctr">
                <a:lnSpc>
                  <a:spcPts val="3919"/>
                </a:lnSpc>
              </a:pPr>
              <a:r>
                <a:rPr lang="en-US" sz="2799" b="1" dirty="0" err="1">
                  <a:solidFill>
                    <a:srgbClr val="000000"/>
                  </a:solidFill>
                  <a:latin typeface="Times New Roman" panose="02020603050405020304" pitchFamily="18" charset="0"/>
                  <a:ea typeface="Arimo"/>
                  <a:cs typeface="Times New Roman" panose="02020603050405020304" pitchFamily="18" charset="0"/>
                  <a:sym typeface="Arimo"/>
                </a:rPr>
                <a:t>Sharvani</a:t>
              </a:r>
              <a:r>
                <a:rPr lang="en-US" sz="2799" b="1" dirty="0">
                  <a:solidFill>
                    <a:srgbClr val="000000"/>
                  </a:solidFill>
                  <a:latin typeface="Times New Roman" panose="02020603050405020304" pitchFamily="18" charset="0"/>
                  <a:ea typeface="Arimo"/>
                  <a:cs typeface="Times New Roman" panose="02020603050405020304" pitchFamily="18" charset="0"/>
                  <a:sym typeface="Arimo"/>
                </a:rPr>
                <a:t> </a:t>
              </a:r>
              <a:r>
                <a:rPr lang="en-US" sz="2799" b="1" dirty="0" err="1">
                  <a:solidFill>
                    <a:srgbClr val="000000"/>
                  </a:solidFill>
                  <a:latin typeface="Times New Roman" panose="02020603050405020304" pitchFamily="18" charset="0"/>
                  <a:ea typeface="Arimo"/>
                  <a:cs typeface="Times New Roman" panose="02020603050405020304" pitchFamily="18" charset="0"/>
                  <a:sym typeface="Arimo"/>
                </a:rPr>
                <a:t>Pokala</a:t>
              </a:r>
              <a:r>
                <a:rPr lang="en-US" sz="2799" b="1" dirty="0">
                  <a:solidFill>
                    <a:srgbClr val="000000"/>
                  </a:solidFill>
                  <a:latin typeface="Times New Roman" panose="02020603050405020304" pitchFamily="18" charset="0"/>
                  <a:ea typeface="Arimo"/>
                  <a:cs typeface="Times New Roman" panose="02020603050405020304" pitchFamily="18" charset="0"/>
                  <a:sym typeface="Arimo"/>
                </a:rPr>
                <a:t>, Ranjith K S, Sudheshna Ch, </a:t>
              </a:r>
              <a:r>
                <a:rPr lang="en-US" sz="2799" b="1" dirty="0" err="1">
                  <a:solidFill>
                    <a:srgbClr val="000000"/>
                  </a:solidFill>
                  <a:latin typeface="Times New Roman" panose="02020603050405020304" pitchFamily="18" charset="0"/>
                  <a:ea typeface="Arimo"/>
                  <a:cs typeface="Times New Roman" panose="02020603050405020304" pitchFamily="18" charset="0"/>
                  <a:sym typeface="Arimo"/>
                </a:rPr>
                <a:t>Rushikesh</a:t>
              </a:r>
              <a:r>
                <a:rPr lang="en-US" sz="2799" b="1" dirty="0">
                  <a:solidFill>
                    <a:srgbClr val="000000"/>
                  </a:solidFill>
                  <a:latin typeface="Times New Roman" panose="02020603050405020304" pitchFamily="18" charset="0"/>
                  <a:ea typeface="Arimo"/>
                  <a:cs typeface="Times New Roman" panose="02020603050405020304" pitchFamily="18" charset="0"/>
                  <a:sym typeface="Arimo"/>
                </a:rPr>
                <a:t> Khot</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sp>
        <p:nvSpPr>
          <p:cNvPr id="2" name="Freeform 2"/>
          <p:cNvSpPr/>
          <p:nvPr/>
        </p:nvSpPr>
        <p:spPr>
          <a:xfrm>
            <a:off x="793548" y="0"/>
            <a:ext cx="16365013" cy="10287000"/>
          </a:xfrm>
          <a:custGeom>
            <a:avLst/>
            <a:gdLst/>
            <a:ahLst/>
            <a:cxnLst/>
            <a:rect l="l" t="t" r="r" b="b"/>
            <a:pathLst>
              <a:path w="16365013" h="10287000">
                <a:moveTo>
                  <a:pt x="0" y="0"/>
                </a:moveTo>
                <a:lnTo>
                  <a:pt x="16365014" y="0"/>
                </a:lnTo>
                <a:lnTo>
                  <a:pt x="16365014" y="10287000"/>
                </a:lnTo>
                <a:lnTo>
                  <a:pt x="0" y="10287000"/>
                </a:lnTo>
                <a:lnTo>
                  <a:pt x="0" y="0"/>
                </a:lnTo>
                <a:close/>
              </a:path>
            </a:pathLst>
          </a:custGeom>
          <a:blipFill>
            <a:blip r:embed="rId2"/>
            <a:stretch>
              <a:fillRect t="-11464" b="-11464"/>
            </a:stretch>
          </a:blipFill>
        </p:spPr>
        <p:txBody>
          <a:bodyPr/>
          <a:lstStyle/>
          <a:p>
            <a:endParaRPr lang="en-IN"/>
          </a:p>
        </p:txBody>
      </p:sp>
      <p:sp>
        <p:nvSpPr>
          <p:cNvPr id="3" name="TextBox 2">
            <a:extLst>
              <a:ext uri="{FF2B5EF4-FFF2-40B4-BE49-F238E27FC236}">
                <a16:creationId xmlns:a16="http://schemas.microsoft.com/office/drawing/2014/main" id="{C39C1099-0FFB-4479-3863-D920D02CF214}"/>
              </a:ext>
            </a:extLst>
          </p:cNvPr>
          <p:cNvSpPr txBox="1"/>
          <p:nvPr/>
        </p:nvSpPr>
        <p:spPr>
          <a:xfrm>
            <a:off x="17373600" y="788461"/>
            <a:ext cx="704039" cy="9325630"/>
          </a:xfrm>
          <a:prstGeom prst="rect">
            <a:avLst/>
          </a:prstGeom>
          <a:noFill/>
        </p:spPr>
        <p:txBody>
          <a:bodyPr wrap="none" rtlCol="0">
            <a:spAutoFit/>
          </a:bodyPr>
          <a:lstStyle/>
          <a:p>
            <a:pPr algn="ctr"/>
            <a:r>
              <a:rPr lang="en-IN" sz="4000" b="1" dirty="0">
                <a:latin typeface="Cavolini" panose="03000502040302020204" pitchFamily="66" charset="0"/>
                <a:cs typeface="Cavolini" panose="03000502040302020204" pitchFamily="66" charset="0"/>
              </a:rPr>
              <a:t>C</a:t>
            </a:r>
          </a:p>
          <a:p>
            <a:pPr algn="ctr"/>
            <a:r>
              <a:rPr lang="en-IN" sz="4000" b="1" dirty="0">
                <a:latin typeface="Cavolini" panose="03000502040302020204" pitchFamily="66" charset="0"/>
                <a:cs typeface="Cavolini" panose="03000502040302020204" pitchFamily="66" charset="0"/>
              </a:rPr>
              <a:t>I</a:t>
            </a:r>
          </a:p>
          <a:p>
            <a:pPr algn="ctr"/>
            <a:r>
              <a:rPr lang="en-IN" sz="4000" b="1" dirty="0">
                <a:latin typeface="Cavolini" panose="03000502040302020204" pitchFamily="66" charset="0"/>
                <a:cs typeface="Cavolini" panose="03000502040302020204" pitchFamily="66" charset="0"/>
              </a:rPr>
              <a:t>R</a:t>
            </a:r>
          </a:p>
          <a:p>
            <a:pPr algn="ctr"/>
            <a:r>
              <a:rPr lang="en-IN" sz="4000" b="1" dirty="0">
                <a:latin typeface="Cavolini" panose="03000502040302020204" pitchFamily="66" charset="0"/>
                <a:cs typeface="Cavolini" panose="03000502040302020204" pitchFamily="66" charset="0"/>
              </a:rPr>
              <a:t>C</a:t>
            </a:r>
          </a:p>
          <a:p>
            <a:pPr algn="ctr"/>
            <a:r>
              <a:rPr lang="en-IN" sz="4000" b="1" dirty="0">
                <a:latin typeface="Cavolini" panose="03000502040302020204" pitchFamily="66" charset="0"/>
                <a:cs typeface="Cavolini" panose="03000502040302020204" pitchFamily="66" charset="0"/>
              </a:rPr>
              <a:t>U</a:t>
            </a:r>
          </a:p>
          <a:p>
            <a:pPr algn="ctr"/>
            <a:r>
              <a:rPr lang="en-IN" sz="4000" b="1" dirty="0">
                <a:latin typeface="Cavolini" panose="03000502040302020204" pitchFamily="66" charset="0"/>
                <a:cs typeface="Cavolini" panose="03000502040302020204" pitchFamily="66" charset="0"/>
              </a:rPr>
              <a:t>I</a:t>
            </a:r>
          </a:p>
          <a:p>
            <a:pPr algn="ctr"/>
            <a:r>
              <a:rPr lang="en-IN" sz="4000" b="1" dirty="0">
                <a:latin typeface="Cavolini" panose="03000502040302020204" pitchFamily="66" charset="0"/>
                <a:cs typeface="Cavolini" panose="03000502040302020204" pitchFamily="66" charset="0"/>
              </a:rPr>
              <a:t>T</a:t>
            </a:r>
          </a:p>
          <a:p>
            <a:pPr algn="ctr"/>
            <a:endParaRPr lang="en-IN" sz="4000" b="1" dirty="0">
              <a:latin typeface="Cavolini" panose="03000502040302020204" pitchFamily="66" charset="0"/>
              <a:cs typeface="Cavolini" panose="03000502040302020204" pitchFamily="66" charset="0"/>
            </a:endParaRPr>
          </a:p>
          <a:p>
            <a:pPr algn="ctr"/>
            <a:r>
              <a:rPr lang="en-IN" sz="4000" b="1" dirty="0">
                <a:latin typeface="Cavolini" panose="03000502040302020204" pitchFamily="66" charset="0"/>
                <a:cs typeface="Cavolini" panose="03000502040302020204" pitchFamily="66" charset="0"/>
              </a:rPr>
              <a:t>D</a:t>
            </a:r>
          </a:p>
          <a:p>
            <a:pPr algn="ctr"/>
            <a:r>
              <a:rPr lang="en-IN" sz="4000" b="1" dirty="0">
                <a:latin typeface="Cavolini" panose="03000502040302020204" pitchFamily="66" charset="0"/>
                <a:cs typeface="Cavolini" panose="03000502040302020204" pitchFamily="66" charset="0"/>
              </a:rPr>
              <a:t>I</a:t>
            </a:r>
          </a:p>
          <a:p>
            <a:pPr algn="ctr"/>
            <a:r>
              <a:rPr lang="en-IN" sz="4000" b="1" dirty="0">
                <a:latin typeface="Cavolini" panose="03000502040302020204" pitchFamily="66" charset="0"/>
                <a:cs typeface="Cavolini" panose="03000502040302020204" pitchFamily="66" charset="0"/>
              </a:rPr>
              <a:t>A</a:t>
            </a:r>
          </a:p>
          <a:p>
            <a:pPr algn="ctr"/>
            <a:r>
              <a:rPr lang="en-IN" sz="4000" b="1" dirty="0">
                <a:latin typeface="Cavolini" panose="03000502040302020204" pitchFamily="66" charset="0"/>
                <a:cs typeface="Cavolini" panose="03000502040302020204" pitchFamily="66" charset="0"/>
              </a:rPr>
              <a:t>G</a:t>
            </a:r>
          </a:p>
          <a:p>
            <a:pPr algn="ctr"/>
            <a:r>
              <a:rPr lang="en-IN" sz="4000" b="1" dirty="0">
                <a:latin typeface="Cavolini" panose="03000502040302020204" pitchFamily="66" charset="0"/>
                <a:cs typeface="Cavolini" panose="03000502040302020204" pitchFamily="66" charset="0"/>
              </a:rPr>
              <a:t>R</a:t>
            </a:r>
          </a:p>
          <a:p>
            <a:pPr algn="ctr"/>
            <a:r>
              <a:rPr lang="en-IN" sz="4000" b="1" dirty="0">
                <a:latin typeface="Cavolini" panose="03000502040302020204" pitchFamily="66" charset="0"/>
                <a:cs typeface="Cavolini" panose="03000502040302020204" pitchFamily="66" charset="0"/>
              </a:rPr>
              <a:t>A</a:t>
            </a:r>
          </a:p>
          <a:p>
            <a:pPr algn="ctr"/>
            <a:r>
              <a:rPr lang="en-IN" sz="4000" b="1" dirty="0">
                <a:latin typeface="Cavolini" panose="03000502040302020204" pitchFamily="66" charset="0"/>
                <a:cs typeface="Cavolini" panose="03000502040302020204" pitchFamily="66" charset="0"/>
              </a:rPr>
              <a:t>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grpSp>
        <p:nvGrpSpPr>
          <p:cNvPr id="2" name="Group 2"/>
          <p:cNvGrpSpPr/>
          <p:nvPr/>
        </p:nvGrpSpPr>
        <p:grpSpPr>
          <a:xfrm>
            <a:off x="538816" y="197683"/>
            <a:ext cx="1866180" cy="1467284"/>
            <a:chOff x="0" y="0"/>
            <a:chExt cx="2488240" cy="1956379"/>
          </a:xfrm>
        </p:grpSpPr>
        <p:sp>
          <p:nvSpPr>
            <p:cNvPr id="3" name="Freeform 3"/>
            <p:cNvSpPr/>
            <p:nvPr/>
          </p:nvSpPr>
          <p:spPr>
            <a:xfrm>
              <a:off x="0" y="0"/>
              <a:ext cx="2488184" cy="1956435"/>
            </a:xfrm>
            <a:custGeom>
              <a:avLst/>
              <a:gdLst/>
              <a:ahLst/>
              <a:cxnLst/>
              <a:rect l="l" t="t" r="r" b="b"/>
              <a:pathLst>
                <a:path w="2488184" h="1956435">
                  <a:moveTo>
                    <a:pt x="0" y="0"/>
                  </a:moveTo>
                  <a:lnTo>
                    <a:pt x="2488184" y="0"/>
                  </a:lnTo>
                  <a:lnTo>
                    <a:pt x="2488184" y="1956435"/>
                  </a:lnTo>
                  <a:lnTo>
                    <a:pt x="0" y="1956435"/>
                  </a:lnTo>
                  <a:lnTo>
                    <a:pt x="0" y="0"/>
                  </a:lnTo>
                  <a:close/>
                </a:path>
              </a:pathLst>
            </a:custGeom>
            <a:blipFill>
              <a:blip r:embed="rId2"/>
              <a:stretch>
                <a:fillRect t="-22" r="-2" b="-19"/>
              </a:stretch>
            </a:blipFill>
          </p:spPr>
          <p:txBody>
            <a:bodyPr/>
            <a:lstStyle/>
            <a:p>
              <a:endParaRPr lang="en-IN"/>
            </a:p>
          </p:txBody>
        </p:sp>
      </p:grpSp>
      <p:sp>
        <p:nvSpPr>
          <p:cNvPr id="4" name="Freeform 4"/>
          <p:cNvSpPr/>
          <p:nvPr/>
        </p:nvSpPr>
        <p:spPr>
          <a:xfrm>
            <a:off x="16096521" y="197683"/>
            <a:ext cx="1386484" cy="1318893"/>
          </a:xfrm>
          <a:custGeom>
            <a:avLst/>
            <a:gdLst/>
            <a:ahLst/>
            <a:cxnLst/>
            <a:rect l="l" t="t" r="r" b="b"/>
            <a:pathLst>
              <a:path w="1386484" h="1318893">
                <a:moveTo>
                  <a:pt x="0" y="0"/>
                </a:moveTo>
                <a:lnTo>
                  <a:pt x="1386484" y="0"/>
                </a:lnTo>
                <a:lnTo>
                  <a:pt x="1386484" y="1318893"/>
                </a:lnTo>
                <a:lnTo>
                  <a:pt x="0" y="1318893"/>
                </a:lnTo>
                <a:lnTo>
                  <a:pt x="0" y="0"/>
                </a:lnTo>
                <a:close/>
              </a:path>
            </a:pathLst>
          </a:custGeom>
          <a:blipFill>
            <a:blip r:embed="rId3">
              <a:extLst>
                <a:ext uri="{96DAC541-7B7A-43D3-8B79-37D633B846F1}">
                  <asvg:svgBlip xmlns:asvg="http://schemas.microsoft.com/office/drawing/2016/SVG/main" r:embed="rId4"/>
                </a:ext>
              </a:extLst>
            </a:blip>
            <a:stretch>
              <a:fillRect t="-42" b="-42"/>
            </a:stretch>
          </a:blipFill>
        </p:spPr>
        <p:txBody>
          <a:bodyPr/>
          <a:lstStyle/>
          <a:p>
            <a:endParaRPr lang="en-IN"/>
          </a:p>
        </p:txBody>
      </p:sp>
      <p:grpSp>
        <p:nvGrpSpPr>
          <p:cNvPr id="5" name="Group 5"/>
          <p:cNvGrpSpPr/>
          <p:nvPr/>
        </p:nvGrpSpPr>
        <p:grpSpPr>
          <a:xfrm>
            <a:off x="2511733" y="68583"/>
            <a:ext cx="13487555" cy="1624035"/>
            <a:chOff x="-12729" y="0"/>
            <a:chExt cx="17983406" cy="2165380"/>
          </a:xfrm>
        </p:grpSpPr>
        <p:sp>
          <p:nvSpPr>
            <p:cNvPr id="6" name="Freeform 6"/>
            <p:cNvSpPr/>
            <p:nvPr/>
          </p:nvSpPr>
          <p:spPr>
            <a:xfrm>
              <a:off x="0" y="0"/>
              <a:ext cx="17970677" cy="1841529"/>
            </a:xfrm>
            <a:custGeom>
              <a:avLst/>
              <a:gdLst/>
              <a:ahLst/>
              <a:cxnLst/>
              <a:rect l="l" t="t" r="r" b="b"/>
              <a:pathLst>
                <a:path w="17970677" h="1841529">
                  <a:moveTo>
                    <a:pt x="0" y="0"/>
                  </a:moveTo>
                  <a:lnTo>
                    <a:pt x="17970677" y="0"/>
                  </a:lnTo>
                  <a:lnTo>
                    <a:pt x="17970677" y="1841529"/>
                  </a:lnTo>
                  <a:lnTo>
                    <a:pt x="0" y="1841529"/>
                  </a:lnTo>
                  <a:close/>
                </a:path>
              </a:pathLst>
            </a:custGeom>
            <a:solidFill>
              <a:srgbClr val="000000">
                <a:alpha val="0"/>
              </a:srgbClr>
            </a:solidFill>
          </p:spPr>
          <p:txBody>
            <a:bodyPr/>
            <a:lstStyle/>
            <a:p>
              <a:endParaRPr lang="en-IN"/>
            </a:p>
          </p:txBody>
        </p:sp>
        <p:sp>
          <p:nvSpPr>
            <p:cNvPr id="7" name="TextBox 7"/>
            <p:cNvSpPr txBox="1"/>
            <p:nvPr/>
          </p:nvSpPr>
          <p:spPr>
            <a:xfrm>
              <a:off x="-12729" y="0"/>
              <a:ext cx="17970677" cy="2165380"/>
            </a:xfrm>
            <a:prstGeom prst="rect">
              <a:avLst/>
            </a:prstGeom>
          </p:spPr>
          <p:txBody>
            <a:bodyPr lIns="0" tIns="0" rIns="0" bIns="0" rtlCol="0" anchor="t"/>
            <a:lstStyle/>
            <a:p>
              <a:pPr algn="ctr">
                <a:lnSpc>
                  <a:spcPts val="11760"/>
                </a:lnSpc>
              </a:pPr>
              <a:r>
                <a:rPr lang="en-US" sz="7200" b="1" dirty="0">
                  <a:solidFill>
                    <a:srgbClr val="000000"/>
                  </a:solidFill>
                  <a:latin typeface="Cavolini" panose="03000502040302020204" pitchFamily="66" charset="0"/>
                  <a:ea typeface="Arimo"/>
                  <a:cs typeface="Cavolini" panose="03000502040302020204" pitchFamily="66" charset="0"/>
                  <a:sym typeface="Arimo"/>
                </a:rPr>
                <a:t>Casing design (Fusion360)</a:t>
              </a:r>
            </a:p>
          </p:txBody>
        </p:sp>
      </p:grpSp>
      <p:pic>
        <p:nvPicPr>
          <p:cNvPr id="9" name="Picture 8">
            <a:extLst>
              <a:ext uri="{FF2B5EF4-FFF2-40B4-BE49-F238E27FC236}">
                <a16:creationId xmlns:a16="http://schemas.microsoft.com/office/drawing/2014/main" id="{66F3E375-960B-3991-466A-59D5136D3487}"/>
              </a:ext>
            </a:extLst>
          </p:cNvPr>
          <p:cNvPicPr>
            <a:picLocks noChangeAspect="1"/>
          </p:cNvPicPr>
          <p:nvPr/>
        </p:nvPicPr>
        <p:blipFill>
          <a:blip r:embed="rId5"/>
          <a:stretch>
            <a:fillRect/>
          </a:stretch>
        </p:blipFill>
        <p:spPr>
          <a:xfrm>
            <a:off x="762000" y="3429000"/>
            <a:ext cx="4530119" cy="5219700"/>
          </a:xfrm>
          <a:prstGeom prst="rect">
            <a:avLst/>
          </a:prstGeom>
        </p:spPr>
      </p:pic>
      <p:pic>
        <p:nvPicPr>
          <p:cNvPr id="11" name="Picture 10">
            <a:extLst>
              <a:ext uri="{FF2B5EF4-FFF2-40B4-BE49-F238E27FC236}">
                <a16:creationId xmlns:a16="http://schemas.microsoft.com/office/drawing/2014/main" id="{5F413021-75DC-FA14-D053-212458C705F9}"/>
              </a:ext>
            </a:extLst>
          </p:cNvPr>
          <p:cNvPicPr>
            <a:picLocks noChangeAspect="1"/>
          </p:cNvPicPr>
          <p:nvPr/>
        </p:nvPicPr>
        <p:blipFill>
          <a:blip r:embed="rId6"/>
          <a:stretch>
            <a:fillRect/>
          </a:stretch>
        </p:blipFill>
        <p:spPr>
          <a:xfrm>
            <a:off x="6015848" y="3506431"/>
            <a:ext cx="4441784" cy="5142269"/>
          </a:xfrm>
          <a:prstGeom prst="rect">
            <a:avLst/>
          </a:prstGeom>
        </p:spPr>
      </p:pic>
      <p:pic>
        <p:nvPicPr>
          <p:cNvPr id="13" name="Picture 12">
            <a:extLst>
              <a:ext uri="{FF2B5EF4-FFF2-40B4-BE49-F238E27FC236}">
                <a16:creationId xmlns:a16="http://schemas.microsoft.com/office/drawing/2014/main" id="{B6345F31-8B07-986B-794C-C24D59C542EC}"/>
              </a:ext>
            </a:extLst>
          </p:cNvPr>
          <p:cNvPicPr>
            <a:picLocks noChangeAspect="1"/>
          </p:cNvPicPr>
          <p:nvPr/>
        </p:nvPicPr>
        <p:blipFill>
          <a:blip r:embed="rId7"/>
          <a:stretch>
            <a:fillRect/>
          </a:stretch>
        </p:blipFill>
        <p:spPr>
          <a:xfrm>
            <a:off x="11049000" y="4647213"/>
            <a:ext cx="6934200" cy="2782287"/>
          </a:xfrm>
          <a:prstGeom prst="rect">
            <a:avLst/>
          </a:prstGeom>
        </p:spPr>
      </p:pic>
      <p:sp>
        <p:nvSpPr>
          <p:cNvPr id="14" name="TextBox 19">
            <a:extLst>
              <a:ext uri="{FF2B5EF4-FFF2-40B4-BE49-F238E27FC236}">
                <a16:creationId xmlns:a16="http://schemas.microsoft.com/office/drawing/2014/main" id="{4E7D1D6E-A9B3-2919-6231-5B6B8DBD2C30}"/>
              </a:ext>
            </a:extLst>
          </p:cNvPr>
          <p:cNvSpPr txBox="1"/>
          <p:nvPr/>
        </p:nvSpPr>
        <p:spPr>
          <a:xfrm>
            <a:off x="3735784" y="8953500"/>
            <a:ext cx="11049000" cy="948978"/>
          </a:xfrm>
          <a:prstGeom prst="rect">
            <a:avLst/>
          </a:prstGeom>
        </p:spPr>
        <p:txBody>
          <a:bodyPr wrap="square" lIns="0" tIns="0" rIns="0" bIns="0" rtlCol="0" anchor="t">
            <a:spAutoFit/>
          </a:bodyPr>
          <a:lstStyle/>
          <a:p>
            <a:pPr algn="ctr">
              <a:lnSpc>
                <a:spcPts val="3720"/>
              </a:lnSpc>
              <a:spcBef>
                <a:spcPct val="0"/>
              </a:spcBef>
            </a:pPr>
            <a:r>
              <a:rPr lang="en-US" sz="3100" b="1" dirty="0">
                <a:solidFill>
                  <a:srgbClr val="000000"/>
                </a:solidFill>
                <a:latin typeface="Times New Roman Bold"/>
                <a:ea typeface="Times New Roman"/>
                <a:cs typeface="Times New Roman Bold"/>
                <a:sym typeface="Times New Roman Bold"/>
              </a:rPr>
              <a:t>Fig: </a:t>
            </a:r>
            <a:r>
              <a:rPr lang="en-US" sz="3100" dirty="0">
                <a:solidFill>
                  <a:srgbClr val="000000"/>
                </a:solidFill>
                <a:latin typeface="Times New Roman" panose="02020603050405020304" pitchFamily="18" charset="0"/>
                <a:ea typeface="Times New Roman"/>
                <a:cs typeface="Times New Roman" panose="02020603050405020304" pitchFamily="18" charset="0"/>
                <a:sym typeface="Times New Roman Bold"/>
              </a:rPr>
              <a:t>Bottom and side view of the casing </a:t>
            </a:r>
          </a:p>
          <a:p>
            <a:pPr algn="ctr">
              <a:lnSpc>
                <a:spcPts val="3720"/>
              </a:lnSpc>
              <a:spcBef>
                <a:spcPct val="0"/>
              </a:spcBef>
            </a:pPr>
            <a:r>
              <a:rPr lang="en-US" sz="3100" dirty="0">
                <a:solidFill>
                  <a:srgbClr val="000000"/>
                </a:solidFill>
                <a:latin typeface="Times New Roman" panose="02020603050405020304" pitchFamily="18" charset="0"/>
                <a:ea typeface="Times New Roman"/>
                <a:cs typeface="Times New Roman" panose="02020603050405020304" pitchFamily="18" charset="0"/>
                <a:sym typeface="Times New Roman Bold"/>
              </a:rPr>
              <a:t>(</a:t>
            </a:r>
            <a:r>
              <a:rPr lang="en-US" sz="3100" b="1" dirty="0">
                <a:solidFill>
                  <a:srgbClr val="FF0000"/>
                </a:solidFill>
                <a:latin typeface="Times New Roman" panose="02020603050405020304" pitchFamily="18" charset="0"/>
                <a:ea typeface="Times New Roman"/>
                <a:cs typeface="Times New Roman" panose="02020603050405020304" pitchFamily="18" charset="0"/>
                <a:sym typeface="Times New Roman Bold"/>
              </a:rPr>
              <a:t>Length = 18.141cm, Width = 15.679cm, Height = 6.003cm</a:t>
            </a:r>
            <a:r>
              <a:rPr lang="en-US" sz="3100" dirty="0">
                <a:solidFill>
                  <a:srgbClr val="000000"/>
                </a:solidFill>
                <a:latin typeface="Times New Roman" panose="02020603050405020304" pitchFamily="18" charset="0"/>
                <a:ea typeface="Times New Roman"/>
                <a:cs typeface="Times New Roman" panose="02020603050405020304" pitchFamily="18" charset="0"/>
                <a:sym typeface="Times New Roman Bold"/>
              </a:rPr>
              <a:t>)</a:t>
            </a:r>
            <a:endParaRPr lang="en-US" sz="31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a:extLst>
            <a:ext uri="{FF2B5EF4-FFF2-40B4-BE49-F238E27FC236}">
              <a16:creationId xmlns:a16="http://schemas.microsoft.com/office/drawing/2014/main" id="{E2BBDE87-FECB-D5AA-D11F-B1A312A1263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BB6A32F-F981-493A-46EC-4FFE9BAA0424}"/>
              </a:ext>
            </a:extLst>
          </p:cNvPr>
          <p:cNvGrpSpPr/>
          <p:nvPr/>
        </p:nvGrpSpPr>
        <p:grpSpPr>
          <a:xfrm>
            <a:off x="538816" y="197683"/>
            <a:ext cx="1866180" cy="1467284"/>
            <a:chOff x="0" y="0"/>
            <a:chExt cx="2488240" cy="1956379"/>
          </a:xfrm>
        </p:grpSpPr>
        <p:sp>
          <p:nvSpPr>
            <p:cNvPr id="3" name="Freeform 3">
              <a:extLst>
                <a:ext uri="{FF2B5EF4-FFF2-40B4-BE49-F238E27FC236}">
                  <a16:creationId xmlns:a16="http://schemas.microsoft.com/office/drawing/2014/main" id="{DD1ABEDB-02DA-D14F-BC8B-81C5ABB2ABAC}"/>
                </a:ext>
              </a:extLst>
            </p:cNvPr>
            <p:cNvSpPr/>
            <p:nvPr/>
          </p:nvSpPr>
          <p:spPr>
            <a:xfrm>
              <a:off x="0" y="0"/>
              <a:ext cx="2488184" cy="1956435"/>
            </a:xfrm>
            <a:custGeom>
              <a:avLst/>
              <a:gdLst/>
              <a:ahLst/>
              <a:cxnLst/>
              <a:rect l="l" t="t" r="r" b="b"/>
              <a:pathLst>
                <a:path w="2488184" h="1956435">
                  <a:moveTo>
                    <a:pt x="0" y="0"/>
                  </a:moveTo>
                  <a:lnTo>
                    <a:pt x="2488184" y="0"/>
                  </a:lnTo>
                  <a:lnTo>
                    <a:pt x="2488184" y="1956435"/>
                  </a:lnTo>
                  <a:lnTo>
                    <a:pt x="0" y="1956435"/>
                  </a:lnTo>
                  <a:lnTo>
                    <a:pt x="0" y="0"/>
                  </a:lnTo>
                  <a:close/>
                </a:path>
              </a:pathLst>
            </a:custGeom>
            <a:blipFill>
              <a:blip r:embed="rId2"/>
              <a:stretch>
                <a:fillRect t="-22" r="-2" b="-19"/>
              </a:stretch>
            </a:blipFill>
          </p:spPr>
          <p:txBody>
            <a:bodyPr/>
            <a:lstStyle/>
            <a:p>
              <a:endParaRPr lang="en-IN"/>
            </a:p>
          </p:txBody>
        </p:sp>
      </p:grpSp>
      <p:sp>
        <p:nvSpPr>
          <p:cNvPr id="4" name="Freeform 4">
            <a:extLst>
              <a:ext uri="{FF2B5EF4-FFF2-40B4-BE49-F238E27FC236}">
                <a16:creationId xmlns:a16="http://schemas.microsoft.com/office/drawing/2014/main" id="{46D74374-5CE7-3137-4A5A-C9173AADDF01}"/>
              </a:ext>
            </a:extLst>
          </p:cNvPr>
          <p:cNvSpPr/>
          <p:nvPr/>
        </p:nvSpPr>
        <p:spPr>
          <a:xfrm>
            <a:off x="16096521" y="197683"/>
            <a:ext cx="1386484" cy="1318893"/>
          </a:xfrm>
          <a:custGeom>
            <a:avLst/>
            <a:gdLst/>
            <a:ahLst/>
            <a:cxnLst/>
            <a:rect l="l" t="t" r="r" b="b"/>
            <a:pathLst>
              <a:path w="1386484" h="1318893">
                <a:moveTo>
                  <a:pt x="0" y="0"/>
                </a:moveTo>
                <a:lnTo>
                  <a:pt x="1386484" y="0"/>
                </a:lnTo>
                <a:lnTo>
                  <a:pt x="1386484" y="1318893"/>
                </a:lnTo>
                <a:lnTo>
                  <a:pt x="0" y="1318893"/>
                </a:lnTo>
                <a:lnTo>
                  <a:pt x="0" y="0"/>
                </a:lnTo>
                <a:close/>
              </a:path>
            </a:pathLst>
          </a:custGeom>
          <a:blipFill>
            <a:blip r:embed="rId3">
              <a:extLst>
                <a:ext uri="{96DAC541-7B7A-43D3-8B79-37D633B846F1}">
                  <asvg:svgBlip xmlns:asvg="http://schemas.microsoft.com/office/drawing/2016/SVG/main" r:embed="rId4"/>
                </a:ext>
              </a:extLst>
            </a:blip>
            <a:stretch>
              <a:fillRect t="-42" b="-42"/>
            </a:stretch>
          </a:blipFill>
        </p:spPr>
        <p:txBody>
          <a:bodyPr/>
          <a:lstStyle/>
          <a:p>
            <a:endParaRPr lang="en-IN"/>
          </a:p>
        </p:txBody>
      </p:sp>
      <p:grpSp>
        <p:nvGrpSpPr>
          <p:cNvPr id="5" name="Group 5">
            <a:extLst>
              <a:ext uri="{FF2B5EF4-FFF2-40B4-BE49-F238E27FC236}">
                <a16:creationId xmlns:a16="http://schemas.microsoft.com/office/drawing/2014/main" id="{E284DDE7-F047-98AC-D746-9A5C34479DB5}"/>
              </a:ext>
            </a:extLst>
          </p:cNvPr>
          <p:cNvGrpSpPr/>
          <p:nvPr/>
        </p:nvGrpSpPr>
        <p:grpSpPr>
          <a:xfrm>
            <a:off x="2521280" y="68583"/>
            <a:ext cx="13478008" cy="1381147"/>
            <a:chOff x="0" y="0"/>
            <a:chExt cx="17970677" cy="1841529"/>
          </a:xfrm>
        </p:grpSpPr>
        <p:sp>
          <p:nvSpPr>
            <p:cNvPr id="6" name="Freeform 6">
              <a:extLst>
                <a:ext uri="{FF2B5EF4-FFF2-40B4-BE49-F238E27FC236}">
                  <a16:creationId xmlns:a16="http://schemas.microsoft.com/office/drawing/2014/main" id="{BBB365EB-8AAE-86D3-D8AA-71E02BF478FF}"/>
                </a:ext>
              </a:extLst>
            </p:cNvPr>
            <p:cNvSpPr/>
            <p:nvPr/>
          </p:nvSpPr>
          <p:spPr>
            <a:xfrm>
              <a:off x="0" y="0"/>
              <a:ext cx="17970677" cy="1841529"/>
            </a:xfrm>
            <a:custGeom>
              <a:avLst/>
              <a:gdLst/>
              <a:ahLst/>
              <a:cxnLst/>
              <a:rect l="l" t="t" r="r" b="b"/>
              <a:pathLst>
                <a:path w="17970677" h="1841529">
                  <a:moveTo>
                    <a:pt x="0" y="0"/>
                  </a:moveTo>
                  <a:lnTo>
                    <a:pt x="17970677" y="0"/>
                  </a:lnTo>
                  <a:lnTo>
                    <a:pt x="17970677" y="1841529"/>
                  </a:lnTo>
                  <a:lnTo>
                    <a:pt x="0" y="1841529"/>
                  </a:lnTo>
                  <a:close/>
                </a:path>
              </a:pathLst>
            </a:custGeom>
            <a:solidFill>
              <a:srgbClr val="000000">
                <a:alpha val="0"/>
              </a:srgbClr>
            </a:solidFill>
          </p:spPr>
          <p:txBody>
            <a:bodyPr/>
            <a:lstStyle/>
            <a:p>
              <a:endParaRPr lang="en-IN"/>
            </a:p>
          </p:txBody>
        </p:sp>
        <p:sp>
          <p:nvSpPr>
            <p:cNvPr id="7" name="TextBox 7">
              <a:extLst>
                <a:ext uri="{FF2B5EF4-FFF2-40B4-BE49-F238E27FC236}">
                  <a16:creationId xmlns:a16="http://schemas.microsoft.com/office/drawing/2014/main" id="{B79A5A3B-B602-8940-F065-DFA7FB068F8D}"/>
                </a:ext>
              </a:extLst>
            </p:cNvPr>
            <p:cNvSpPr txBox="1"/>
            <p:nvPr/>
          </p:nvSpPr>
          <p:spPr>
            <a:xfrm>
              <a:off x="0" y="0"/>
              <a:ext cx="17161493" cy="1483356"/>
            </a:xfrm>
            <a:prstGeom prst="rect">
              <a:avLst/>
            </a:prstGeom>
          </p:spPr>
          <p:txBody>
            <a:bodyPr lIns="0" tIns="0" rIns="0" bIns="0" rtlCol="0" anchor="t"/>
            <a:lstStyle/>
            <a:p>
              <a:pPr algn="ctr">
                <a:lnSpc>
                  <a:spcPts val="11760"/>
                </a:lnSpc>
              </a:pPr>
              <a:r>
                <a:rPr lang="en-US" sz="5500" b="1" dirty="0">
                  <a:solidFill>
                    <a:srgbClr val="000000"/>
                  </a:solidFill>
                  <a:latin typeface="Cavolini" panose="03000502040302020204" pitchFamily="66" charset="0"/>
                  <a:ea typeface="Arimo"/>
                  <a:cs typeface="Cavolini" panose="03000502040302020204" pitchFamily="66" charset="0"/>
                  <a:sym typeface="Arimo"/>
                </a:rPr>
                <a:t>Casing design (Fusion360)</a:t>
              </a:r>
            </a:p>
          </p:txBody>
        </p:sp>
      </p:grpSp>
      <p:pic>
        <p:nvPicPr>
          <p:cNvPr id="10" name="Picture 9">
            <a:extLst>
              <a:ext uri="{FF2B5EF4-FFF2-40B4-BE49-F238E27FC236}">
                <a16:creationId xmlns:a16="http://schemas.microsoft.com/office/drawing/2014/main" id="{055643D3-699C-0FEF-684C-B8CB51DFA15A}"/>
              </a:ext>
            </a:extLst>
          </p:cNvPr>
          <p:cNvPicPr>
            <a:picLocks noChangeAspect="1"/>
          </p:cNvPicPr>
          <p:nvPr/>
        </p:nvPicPr>
        <p:blipFill>
          <a:blip r:embed="rId5"/>
          <a:stretch>
            <a:fillRect/>
          </a:stretch>
        </p:blipFill>
        <p:spPr>
          <a:xfrm>
            <a:off x="1295400" y="1663485"/>
            <a:ext cx="5001354" cy="3374741"/>
          </a:xfrm>
          <a:prstGeom prst="rect">
            <a:avLst/>
          </a:prstGeom>
        </p:spPr>
      </p:pic>
      <p:pic>
        <p:nvPicPr>
          <p:cNvPr id="14" name="Picture 13">
            <a:extLst>
              <a:ext uri="{FF2B5EF4-FFF2-40B4-BE49-F238E27FC236}">
                <a16:creationId xmlns:a16="http://schemas.microsoft.com/office/drawing/2014/main" id="{300E1D82-A767-C476-AF5B-8102DED79272}"/>
              </a:ext>
            </a:extLst>
          </p:cNvPr>
          <p:cNvPicPr>
            <a:picLocks noChangeAspect="1"/>
          </p:cNvPicPr>
          <p:nvPr/>
        </p:nvPicPr>
        <p:blipFill>
          <a:blip r:embed="rId6"/>
          <a:stretch>
            <a:fillRect/>
          </a:stretch>
        </p:blipFill>
        <p:spPr>
          <a:xfrm>
            <a:off x="10439400" y="1516576"/>
            <a:ext cx="6670584" cy="3383773"/>
          </a:xfrm>
          <a:prstGeom prst="rect">
            <a:avLst/>
          </a:prstGeom>
        </p:spPr>
      </p:pic>
      <p:pic>
        <p:nvPicPr>
          <p:cNvPr id="16" name="Picture 15">
            <a:extLst>
              <a:ext uri="{FF2B5EF4-FFF2-40B4-BE49-F238E27FC236}">
                <a16:creationId xmlns:a16="http://schemas.microsoft.com/office/drawing/2014/main" id="{4CB583F6-FFF8-A199-2A85-960AA17B95CF}"/>
              </a:ext>
            </a:extLst>
          </p:cNvPr>
          <p:cNvPicPr>
            <a:picLocks noChangeAspect="1"/>
          </p:cNvPicPr>
          <p:nvPr/>
        </p:nvPicPr>
        <p:blipFill>
          <a:blip r:embed="rId7"/>
          <a:stretch>
            <a:fillRect/>
          </a:stretch>
        </p:blipFill>
        <p:spPr>
          <a:xfrm>
            <a:off x="4191000" y="5306622"/>
            <a:ext cx="5257800" cy="4363163"/>
          </a:xfrm>
          <a:prstGeom prst="rect">
            <a:avLst/>
          </a:prstGeom>
        </p:spPr>
      </p:pic>
      <p:sp>
        <p:nvSpPr>
          <p:cNvPr id="17" name="TextBox 19">
            <a:extLst>
              <a:ext uri="{FF2B5EF4-FFF2-40B4-BE49-F238E27FC236}">
                <a16:creationId xmlns:a16="http://schemas.microsoft.com/office/drawing/2014/main" id="{AC909C4D-373D-F1A6-9341-6A8D68A648BD}"/>
              </a:ext>
            </a:extLst>
          </p:cNvPr>
          <p:cNvSpPr txBox="1"/>
          <p:nvPr/>
        </p:nvSpPr>
        <p:spPr>
          <a:xfrm>
            <a:off x="10436352" y="7124700"/>
            <a:ext cx="7162800" cy="948978"/>
          </a:xfrm>
          <a:prstGeom prst="rect">
            <a:avLst/>
          </a:prstGeom>
        </p:spPr>
        <p:txBody>
          <a:bodyPr wrap="square" lIns="0" tIns="0" rIns="0" bIns="0" rtlCol="0" anchor="t">
            <a:spAutoFit/>
          </a:bodyPr>
          <a:lstStyle/>
          <a:p>
            <a:pPr algn="ctr">
              <a:lnSpc>
                <a:spcPts val="3720"/>
              </a:lnSpc>
              <a:spcBef>
                <a:spcPct val="0"/>
              </a:spcBef>
            </a:pPr>
            <a:r>
              <a:rPr lang="en-US" sz="3100" b="1" dirty="0">
                <a:solidFill>
                  <a:srgbClr val="000000"/>
                </a:solidFill>
                <a:latin typeface="Times New Roman Bold"/>
                <a:ea typeface="Times New Roman"/>
                <a:cs typeface="Times New Roman Bold"/>
                <a:sym typeface="Times New Roman Bold"/>
              </a:rPr>
              <a:t>Fig: </a:t>
            </a:r>
            <a:r>
              <a:rPr lang="en-US" sz="3100" b="1" dirty="0">
                <a:solidFill>
                  <a:srgbClr val="000000"/>
                </a:solidFill>
                <a:latin typeface="Times New Roman" panose="02020603050405020304" pitchFamily="18" charset="0"/>
                <a:ea typeface="Times New Roman"/>
                <a:cs typeface="Times New Roman" panose="02020603050405020304" pitchFamily="18" charset="0"/>
                <a:sym typeface="Times New Roman Bold"/>
              </a:rPr>
              <a:t>(a) Bottom inside (b) top inside (c) top outside</a:t>
            </a:r>
            <a:endParaRPr lang="en-US" sz="31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8" name="TextBox 19">
            <a:extLst>
              <a:ext uri="{FF2B5EF4-FFF2-40B4-BE49-F238E27FC236}">
                <a16:creationId xmlns:a16="http://schemas.microsoft.com/office/drawing/2014/main" id="{54A781F1-C69D-F5DF-7E81-8A52C34BD3E7}"/>
              </a:ext>
            </a:extLst>
          </p:cNvPr>
          <p:cNvSpPr txBox="1"/>
          <p:nvPr/>
        </p:nvSpPr>
        <p:spPr>
          <a:xfrm>
            <a:off x="0" y="5108042"/>
            <a:ext cx="7162800" cy="474489"/>
          </a:xfrm>
          <a:prstGeom prst="rect">
            <a:avLst/>
          </a:prstGeom>
        </p:spPr>
        <p:txBody>
          <a:bodyPr wrap="square" lIns="0" tIns="0" rIns="0" bIns="0" rtlCol="0" anchor="t">
            <a:spAutoFit/>
          </a:bodyPr>
          <a:lstStyle/>
          <a:p>
            <a:pPr algn="ctr">
              <a:lnSpc>
                <a:spcPts val="3720"/>
              </a:lnSpc>
              <a:spcBef>
                <a:spcPct val="0"/>
              </a:spcBef>
            </a:pPr>
            <a:r>
              <a:rPr lang="en-US" sz="3100" b="1" dirty="0">
                <a:solidFill>
                  <a:srgbClr val="000000"/>
                </a:solidFill>
                <a:latin typeface="Times New Roman" panose="02020603050405020304" pitchFamily="18" charset="0"/>
                <a:ea typeface="Times New Roman"/>
                <a:cs typeface="Times New Roman" panose="02020603050405020304" pitchFamily="18" charset="0"/>
                <a:sym typeface="Times New Roman Bold"/>
              </a:rPr>
              <a:t>(a)</a:t>
            </a:r>
            <a:endParaRPr lang="en-US" sz="31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19" name="TextBox 19">
            <a:extLst>
              <a:ext uri="{FF2B5EF4-FFF2-40B4-BE49-F238E27FC236}">
                <a16:creationId xmlns:a16="http://schemas.microsoft.com/office/drawing/2014/main" id="{59D95FED-8CE1-632F-21E3-B548E5C48468}"/>
              </a:ext>
            </a:extLst>
          </p:cNvPr>
          <p:cNvSpPr txBox="1"/>
          <p:nvPr/>
        </p:nvSpPr>
        <p:spPr>
          <a:xfrm>
            <a:off x="10292773" y="5067171"/>
            <a:ext cx="7162800" cy="474489"/>
          </a:xfrm>
          <a:prstGeom prst="rect">
            <a:avLst/>
          </a:prstGeom>
        </p:spPr>
        <p:txBody>
          <a:bodyPr wrap="square" lIns="0" tIns="0" rIns="0" bIns="0" rtlCol="0" anchor="t">
            <a:spAutoFit/>
          </a:bodyPr>
          <a:lstStyle/>
          <a:p>
            <a:pPr algn="ctr">
              <a:lnSpc>
                <a:spcPts val="3720"/>
              </a:lnSpc>
              <a:spcBef>
                <a:spcPct val="0"/>
              </a:spcBef>
            </a:pPr>
            <a:r>
              <a:rPr lang="en-US" sz="3100" b="1" dirty="0">
                <a:solidFill>
                  <a:srgbClr val="000000"/>
                </a:solidFill>
                <a:latin typeface="Times New Roman" panose="02020603050405020304" pitchFamily="18" charset="0"/>
                <a:ea typeface="Times New Roman"/>
                <a:cs typeface="Times New Roman" panose="02020603050405020304" pitchFamily="18" charset="0"/>
                <a:sym typeface="Times New Roman Bold"/>
              </a:rPr>
              <a:t>(b)</a:t>
            </a:r>
            <a:endParaRPr lang="en-US" sz="31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20" name="TextBox 19">
            <a:extLst>
              <a:ext uri="{FF2B5EF4-FFF2-40B4-BE49-F238E27FC236}">
                <a16:creationId xmlns:a16="http://schemas.microsoft.com/office/drawing/2014/main" id="{F92A874A-6EE3-3EDA-63CF-24FD42EFD0BF}"/>
              </a:ext>
            </a:extLst>
          </p:cNvPr>
          <p:cNvSpPr txBox="1"/>
          <p:nvPr/>
        </p:nvSpPr>
        <p:spPr>
          <a:xfrm>
            <a:off x="3238500" y="9669785"/>
            <a:ext cx="7162800" cy="474489"/>
          </a:xfrm>
          <a:prstGeom prst="rect">
            <a:avLst/>
          </a:prstGeom>
        </p:spPr>
        <p:txBody>
          <a:bodyPr wrap="square" lIns="0" tIns="0" rIns="0" bIns="0" rtlCol="0" anchor="t">
            <a:spAutoFit/>
          </a:bodyPr>
          <a:lstStyle/>
          <a:p>
            <a:pPr algn="ctr">
              <a:lnSpc>
                <a:spcPts val="3720"/>
              </a:lnSpc>
              <a:spcBef>
                <a:spcPct val="0"/>
              </a:spcBef>
            </a:pPr>
            <a:r>
              <a:rPr lang="en-US" sz="3100" b="1" dirty="0">
                <a:solidFill>
                  <a:srgbClr val="000000"/>
                </a:solidFill>
                <a:latin typeface="Times New Roman" panose="02020603050405020304" pitchFamily="18" charset="0"/>
                <a:ea typeface="Times New Roman"/>
                <a:cs typeface="Times New Roman" panose="02020603050405020304" pitchFamily="18" charset="0"/>
                <a:sym typeface="Times New Roman Bold"/>
              </a:rPr>
              <a:t>(c)</a:t>
            </a:r>
            <a:endParaRPr lang="en-US" sz="3100" dirty="0">
              <a:solidFill>
                <a:srgbClr val="00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198367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a:extLst>
            <a:ext uri="{FF2B5EF4-FFF2-40B4-BE49-F238E27FC236}">
              <a16:creationId xmlns:a16="http://schemas.microsoft.com/office/drawing/2014/main" id="{38BFACB8-27D5-2A95-0E55-37AA4C8494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59AFC0-9AC1-C9F8-812B-5B400A526C8B}"/>
              </a:ext>
            </a:extLst>
          </p:cNvPr>
          <p:cNvSpPr/>
          <p:nvPr/>
        </p:nvSpPr>
        <p:spPr>
          <a:xfrm rot="415556">
            <a:off x="12036917" y="105887"/>
            <a:ext cx="1644827" cy="1318852"/>
          </a:xfrm>
          <a:custGeom>
            <a:avLst/>
            <a:gdLst/>
            <a:ahLst/>
            <a:cxnLst/>
            <a:rect l="l" t="t" r="r" b="b"/>
            <a:pathLst>
              <a:path w="1644827" h="1318852">
                <a:moveTo>
                  <a:pt x="0" y="0"/>
                </a:moveTo>
                <a:lnTo>
                  <a:pt x="1644827" y="0"/>
                </a:lnTo>
                <a:lnTo>
                  <a:pt x="1644827" y="1318852"/>
                </a:lnTo>
                <a:lnTo>
                  <a:pt x="0" y="1318852"/>
                </a:lnTo>
                <a:lnTo>
                  <a:pt x="0" y="0"/>
                </a:lnTo>
                <a:close/>
              </a:path>
            </a:pathLst>
          </a:custGeom>
          <a:blipFill>
            <a:blip r:embed="rId2">
              <a:alphaModFix amt="48000"/>
              <a:extLst>
                <a:ext uri="{96DAC541-7B7A-43D3-8B79-37D633B846F1}">
                  <asvg:svgBlip xmlns:asvg="http://schemas.microsoft.com/office/drawing/2016/SVG/main" r:embed="rId3"/>
                </a:ext>
              </a:extLst>
            </a:blip>
            <a:stretch>
              <a:fillRect t="-463" b="-463"/>
            </a:stretch>
          </a:blipFill>
        </p:spPr>
        <p:txBody>
          <a:bodyPr/>
          <a:lstStyle/>
          <a:p>
            <a:endParaRPr lang="en-IN"/>
          </a:p>
        </p:txBody>
      </p:sp>
      <p:grpSp>
        <p:nvGrpSpPr>
          <p:cNvPr id="3" name="Group 3">
            <a:extLst>
              <a:ext uri="{FF2B5EF4-FFF2-40B4-BE49-F238E27FC236}">
                <a16:creationId xmlns:a16="http://schemas.microsoft.com/office/drawing/2014/main" id="{C230F82E-D9CC-F51B-19BE-3A9F70805862}"/>
              </a:ext>
            </a:extLst>
          </p:cNvPr>
          <p:cNvGrpSpPr/>
          <p:nvPr/>
        </p:nvGrpSpPr>
        <p:grpSpPr>
          <a:xfrm>
            <a:off x="3665187" y="68583"/>
            <a:ext cx="10579749" cy="1642442"/>
            <a:chOff x="-503837" y="0"/>
            <a:chExt cx="14106331" cy="2189923"/>
          </a:xfrm>
        </p:grpSpPr>
        <p:sp>
          <p:nvSpPr>
            <p:cNvPr id="4" name="Freeform 4">
              <a:extLst>
                <a:ext uri="{FF2B5EF4-FFF2-40B4-BE49-F238E27FC236}">
                  <a16:creationId xmlns:a16="http://schemas.microsoft.com/office/drawing/2014/main" id="{59D92111-81F8-58AE-0A60-2D69A53FF869}"/>
                </a:ext>
              </a:extLst>
            </p:cNvPr>
            <p:cNvSpPr/>
            <p:nvPr/>
          </p:nvSpPr>
          <p:spPr>
            <a:xfrm>
              <a:off x="0" y="0"/>
              <a:ext cx="13602494" cy="1857944"/>
            </a:xfrm>
            <a:custGeom>
              <a:avLst/>
              <a:gdLst/>
              <a:ahLst/>
              <a:cxnLst/>
              <a:rect l="l" t="t" r="r" b="b"/>
              <a:pathLst>
                <a:path w="13602494" h="1857944">
                  <a:moveTo>
                    <a:pt x="0" y="0"/>
                  </a:moveTo>
                  <a:lnTo>
                    <a:pt x="13602494" y="0"/>
                  </a:lnTo>
                  <a:lnTo>
                    <a:pt x="13602494" y="1857944"/>
                  </a:lnTo>
                  <a:lnTo>
                    <a:pt x="0" y="1857944"/>
                  </a:lnTo>
                  <a:close/>
                </a:path>
              </a:pathLst>
            </a:custGeom>
            <a:solidFill>
              <a:srgbClr val="000000">
                <a:alpha val="0"/>
              </a:srgbClr>
            </a:solidFill>
          </p:spPr>
          <p:txBody>
            <a:bodyPr/>
            <a:lstStyle/>
            <a:p>
              <a:endParaRPr lang="en-IN"/>
            </a:p>
          </p:txBody>
        </p:sp>
        <p:sp>
          <p:nvSpPr>
            <p:cNvPr id="5" name="TextBox 5">
              <a:extLst>
                <a:ext uri="{FF2B5EF4-FFF2-40B4-BE49-F238E27FC236}">
                  <a16:creationId xmlns:a16="http://schemas.microsoft.com/office/drawing/2014/main" id="{944C7856-0183-8B6F-5F48-7053A24B3537}"/>
                </a:ext>
              </a:extLst>
            </p:cNvPr>
            <p:cNvSpPr txBox="1"/>
            <p:nvPr/>
          </p:nvSpPr>
          <p:spPr>
            <a:xfrm>
              <a:off x="-503837" y="141479"/>
              <a:ext cx="13602493" cy="2048444"/>
            </a:xfrm>
            <a:prstGeom prst="rect">
              <a:avLst/>
            </a:prstGeom>
          </p:spPr>
          <p:txBody>
            <a:bodyPr lIns="0" tIns="0" rIns="0" bIns="0" rtlCol="0" anchor="t"/>
            <a:lstStyle/>
            <a:p>
              <a:pPr algn="ctr">
                <a:lnSpc>
                  <a:spcPts val="11760"/>
                </a:lnSpc>
              </a:pPr>
              <a:r>
                <a:rPr lang="en-US" sz="5000" b="1" dirty="0">
                  <a:solidFill>
                    <a:srgbClr val="000000"/>
                  </a:solidFill>
                  <a:latin typeface="Cavolini" panose="03000502040302020204" pitchFamily="66" charset="0"/>
                  <a:ea typeface="Arimo"/>
                  <a:cs typeface="Cavolini" panose="03000502040302020204" pitchFamily="66" charset="0"/>
                  <a:sym typeface="Arimo"/>
                </a:rPr>
                <a:t>Components List (Robu.in) </a:t>
              </a:r>
            </a:p>
          </p:txBody>
        </p:sp>
      </p:grpSp>
      <p:pic>
        <p:nvPicPr>
          <p:cNvPr id="49" name="Picture 48">
            <a:extLst>
              <a:ext uri="{FF2B5EF4-FFF2-40B4-BE49-F238E27FC236}">
                <a16:creationId xmlns:a16="http://schemas.microsoft.com/office/drawing/2014/main" id="{4E44995A-E410-ABBF-AC08-6A29D183D331}"/>
              </a:ext>
            </a:extLst>
          </p:cNvPr>
          <p:cNvPicPr>
            <a:picLocks noChangeAspect="1"/>
          </p:cNvPicPr>
          <p:nvPr/>
        </p:nvPicPr>
        <p:blipFill>
          <a:blip r:embed="rId4"/>
          <a:stretch>
            <a:fillRect/>
          </a:stretch>
        </p:blipFill>
        <p:spPr>
          <a:xfrm>
            <a:off x="228600" y="1943100"/>
            <a:ext cx="17830800" cy="6667458"/>
          </a:xfrm>
          <a:prstGeom prst="rect">
            <a:avLst/>
          </a:prstGeom>
          <a:ln w="38100">
            <a:solidFill>
              <a:schemeClr val="tx1"/>
            </a:solidFill>
          </a:ln>
        </p:spPr>
      </p:pic>
    </p:spTree>
    <p:extLst>
      <p:ext uri="{BB962C8B-B14F-4D97-AF65-F5344CB8AC3E}">
        <p14:creationId xmlns:p14="http://schemas.microsoft.com/office/powerpoint/2010/main" val="181957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sp>
        <p:nvSpPr>
          <p:cNvPr id="2" name="Freeform 2"/>
          <p:cNvSpPr/>
          <p:nvPr/>
        </p:nvSpPr>
        <p:spPr>
          <a:xfrm rot="415556">
            <a:off x="12036917" y="105887"/>
            <a:ext cx="1644827" cy="1318852"/>
          </a:xfrm>
          <a:custGeom>
            <a:avLst/>
            <a:gdLst/>
            <a:ahLst/>
            <a:cxnLst/>
            <a:rect l="l" t="t" r="r" b="b"/>
            <a:pathLst>
              <a:path w="1644827" h="1318852">
                <a:moveTo>
                  <a:pt x="0" y="0"/>
                </a:moveTo>
                <a:lnTo>
                  <a:pt x="1644827" y="0"/>
                </a:lnTo>
                <a:lnTo>
                  <a:pt x="1644827" y="1318852"/>
                </a:lnTo>
                <a:lnTo>
                  <a:pt x="0" y="1318852"/>
                </a:lnTo>
                <a:lnTo>
                  <a:pt x="0" y="0"/>
                </a:lnTo>
                <a:close/>
              </a:path>
            </a:pathLst>
          </a:custGeom>
          <a:blipFill>
            <a:blip r:embed="rId2">
              <a:alphaModFix amt="48000"/>
              <a:extLst>
                <a:ext uri="{96DAC541-7B7A-43D3-8B79-37D633B846F1}">
                  <asvg:svgBlip xmlns:asvg="http://schemas.microsoft.com/office/drawing/2016/SVG/main" r:embed="rId3"/>
                </a:ext>
              </a:extLst>
            </a:blip>
            <a:stretch>
              <a:fillRect t="-463" b="-463"/>
            </a:stretch>
          </a:blipFill>
        </p:spPr>
        <p:txBody>
          <a:bodyPr/>
          <a:lstStyle/>
          <a:p>
            <a:endParaRPr lang="en-IN"/>
          </a:p>
        </p:txBody>
      </p:sp>
      <p:grpSp>
        <p:nvGrpSpPr>
          <p:cNvPr id="3" name="Group 3"/>
          <p:cNvGrpSpPr/>
          <p:nvPr/>
        </p:nvGrpSpPr>
        <p:grpSpPr>
          <a:xfrm>
            <a:off x="3665187" y="68583"/>
            <a:ext cx="10579749" cy="1642442"/>
            <a:chOff x="-503837" y="0"/>
            <a:chExt cx="14106331" cy="2189923"/>
          </a:xfrm>
        </p:grpSpPr>
        <p:sp>
          <p:nvSpPr>
            <p:cNvPr id="4" name="Freeform 4"/>
            <p:cNvSpPr/>
            <p:nvPr/>
          </p:nvSpPr>
          <p:spPr>
            <a:xfrm>
              <a:off x="0" y="0"/>
              <a:ext cx="13602494" cy="1857944"/>
            </a:xfrm>
            <a:custGeom>
              <a:avLst/>
              <a:gdLst/>
              <a:ahLst/>
              <a:cxnLst/>
              <a:rect l="l" t="t" r="r" b="b"/>
              <a:pathLst>
                <a:path w="13602494" h="1857944">
                  <a:moveTo>
                    <a:pt x="0" y="0"/>
                  </a:moveTo>
                  <a:lnTo>
                    <a:pt x="13602494" y="0"/>
                  </a:lnTo>
                  <a:lnTo>
                    <a:pt x="13602494" y="1857944"/>
                  </a:lnTo>
                  <a:lnTo>
                    <a:pt x="0" y="1857944"/>
                  </a:lnTo>
                  <a:close/>
                </a:path>
              </a:pathLst>
            </a:custGeom>
            <a:solidFill>
              <a:srgbClr val="000000">
                <a:alpha val="0"/>
              </a:srgbClr>
            </a:solidFill>
          </p:spPr>
          <p:txBody>
            <a:bodyPr/>
            <a:lstStyle/>
            <a:p>
              <a:endParaRPr lang="en-IN"/>
            </a:p>
          </p:txBody>
        </p:sp>
        <p:sp>
          <p:nvSpPr>
            <p:cNvPr id="5" name="TextBox 5"/>
            <p:cNvSpPr txBox="1"/>
            <p:nvPr/>
          </p:nvSpPr>
          <p:spPr>
            <a:xfrm>
              <a:off x="-503837" y="141479"/>
              <a:ext cx="13602493" cy="2048444"/>
            </a:xfrm>
            <a:prstGeom prst="rect">
              <a:avLst/>
            </a:prstGeom>
          </p:spPr>
          <p:txBody>
            <a:bodyPr lIns="0" tIns="0" rIns="0" bIns="0" rtlCol="0" anchor="t"/>
            <a:lstStyle/>
            <a:p>
              <a:pPr algn="ctr">
                <a:lnSpc>
                  <a:spcPts val="11760"/>
                </a:lnSpc>
              </a:pPr>
              <a:r>
                <a:rPr lang="en-US" sz="8400" b="1" dirty="0">
                  <a:solidFill>
                    <a:srgbClr val="000000"/>
                  </a:solidFill>
                  <a:latin typeface="Cavolini" panose="03000502040302020204" pitchFamily="66" charset="0"/>
                  <a:ea typeface="Arimo"/>
                  <a:cs typeface="Cavolini" panose="03000502040302020204" pitchFamily="66" charset="0"/>
                  <a:sym typeface="Arimo"/>
                </a:rPr>
                <a:t>Gantt Chart</a:t>
              </a:r>
            </a:p>
          </p:txBody>
        </p:sp>
      </p:grpSp>
      <p:sp>
        <p:nvSpPr>
          <p:cNvPr id="6" name="Freeform 6" descr="A screenshot of a computer  AI-generated content may be incorrect."/>
          <p:cNvSpPr/>
          <p:nvPr/>
        </p:nvSpPr>
        <p:spPr>
          <a:xfrm>
            <a:off x="946222" y="2400300"/>
            <a:ext cx="16395555" cy="6629400"/>
          </a:xfrm>
          <a:custGeom>
            <a:avLst/>
            <a:gdLst/>
            <a:ahLst/>
            <a:cxnLst/>
            <a:rect l="l" t="t" r="r" b="b"/>
            <a:pathLst>
              <a:path w="16395555" h="6629400">
                <a:moveTo>
                  <a:pt x="0" y="0"/>
                </a:moveTo>
                <a:lnTo>
                  <a:pt x="16395555" y="0"/>
                </a:lnTo>
                <a:lnTo>
                  <a:pt x="16395555" y="6629400"/>
                </a:lnTo>
                <a:lnTo>
                  <a:pt x="0" y="6629400"/>
                </a:lnTo>
                <a:lnTo>
                  <a:pt x="0" y="0"/>
                </a:lnTo>
                <a:close/>
              </a:path>
            </a:pathLst>
          </a:custGeom>
          <a:blipFill>
            <a:blip r:embed="rId4"/>
            <a:stretch>
              <a:fillRect r="-2401" b="-4239"/>
            </a:stretch>
          </a:blipFill>
        </p:spPr>
        <p:txBody>
          <a:bodyPr/>
          <a:lstStyle/>
          <a:p>
            <a:endParaRPr lang="en-IN"/>
          </a:p>
        </p:txBody>
      </p:sp>
      <p:grpSp>
        <p:nvGrpSpPr>
          <p:cNvPr id="7" name="Group 7"/>
          <p:cNvGrpSpPr/>
          <p:nvPr/>
        </p:nvGrpSpPr>
        <p:grpSpPr>
          <a:xfrm>
            <a:off x="9448800" y="3543300"/>
            <a:ext cx="1752600" cy="307777"/>
            <a:chOff x="0" y="0"/>
            <a:chExt cx="2336800" cy="410369"/>
          </a:xfrm>
        </p:grpSpPr>
        <p:sp>
          <p:nvSpPr>
            <p:cNvPr id="8" name="Freeform 8"/>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9" name="TextBox 9"/>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4F6228"/>
                  </a:solidFill>
                  <a:latin typeface="Times New Roman Bold"/>
                  <a:ea typeface="Times New Roman Bold"/>
                  <a:cs typeface="Times New Roman Bold"/>
                  <a:sym typeface="Times New Roman Bold"/>
                </a:rPr>
                <a:t>Completed</a:t>
              </a:r>
            </a:p>
          </p:txBody>
        </p:sp>
      </p:grpSp>
      <p:grpSp>
        <p:nvGrpSpPr>
          <p:cNvPr id="10" name="Group 10"/>
          <p:cNvGrpSpPr/>
          <p:nvPr/>
        </p:nvGrpSpPr>
        <p:grpSpPr>
          <a:xfrm>
            <a:off x="9982200" y="4088368"/>
            <a:ext cx="1752600" cy="307777"/>
            <a:chOff x="0" y="0"/>
            <a:chExt cx="2336800" cy="410369"/>
          </a:xfrm>
        </p:grpSpPr>
        <p:sp>
          <p:nvSpPr>
            <p:cNvPr id="11" name="Freeform 11"/>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12" name="TextBox 12"/>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4F6228"/>
                  </a:solidFill>
                  <a:latin typeface="Times New Roman Bold"/>
                  <a:ea typeface="Times New Roman Bold"/>
                  <a:cs typeface="Times New Roman Bold"/>
                  <a:sym typeface="Times New Roman Bold"/>
                </a:rPr>
                <a:t>Completed</a:t>
              </a:r>
            </a:p>
          </p:txBody>
        </p:sp>
      </p:grpSp>
      <p:grpSp>
        <p:nvGrpSpPr>
          <p:cNvPr id="13" name="Group 13"/>
          <p:cNvGrpSpPr/>
          <p:nvPr/>
        </p:nvGrpSpPr>
        <p:grpSpPr>
          <a:xfrm>
            <a:off x="10591800" y="4686300"/>
            <a:ext cx="1752600" cy="307777"/>
            <a:chOff x="0" y="0"/>
            <a:chExt cx="2336800" cy="410369"/>
          </a:xfrm>
        </p:grpSpPr>
        <p:sp>
          <p:nvSpPr>
            <p:cNvPr id="14" name="Freeform 14"/>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15" name="TextBox 15"/>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4F6228"/>
                  </a:solidFill>
                  <a:latin typeface="Times New Roman Bold"/>
                  <a:ea typeface="Times New Roman Bold"/>
                  <a:cs typeface="Times New Roman Bold"/>
                  <a:sym typeface="Times New Roman Bold"/>
                </a:rPr>
                <a:t>Completed</a:t>
              </a:r>
            </a:p>
          </p:txBody>
        </p:sp>
      </p:grpSp>
      <p:grpSp>
        <p:nvGrpSpPr>
          <p:cNvPr id="16" name="Group 16"/>
          <p:cNvGrpSpPr/>
          <p:nvPr/>
        </p:nvGrpSpPr>
        <p:grpSpPr>
          <a:xfrm>
            <a:off x="10924032" y="5308402"/>
            <a:ext cx="1752600" cy="307777"/>
            <a:chOff x="0" y="0"/>
            <a:chExt cx="2336800" cy="410369"/>
          </a:xfrm>
        </p:grpSpPr>
        <p:sp>
          <p:nvSpPr>
            <p:cNvPr id="17" name="Freeform 17"/>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F0F6FF">
                <a:alpha val="0"/>
              </a:srgbClr>
            </a:solidFill>
          </p:spPr>
          <p:txBody>
            <a:bodyPr/>
            <a:lstStyle/>
            <a:p>
              <a:endParaRPr lang="en-IN"/>
            </a:p>
          </p:txBody>
        </p:sp>
        <p:sp>
          <p:nvSpPr>
            <p:cNvPr id="18" name="TextBox 18"/>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4F6228"/>
                  </a:solidFill>
                  <a:latin typeface="Times New Roman Bold"/>
                  <a:ea typeface="Times New Roman Bold"/>
                  <a:cs typeface="Times New Roman Bold"/>
                  <a:sym typeface="Times New Roman Bold"/>
                </a:rPr>
                <a:t>Completed</a:t>
              </a:r>
            </a:p>
          </p:txBody>
        </p:sp>
      </p:grpSp>
      <p:grpSp>
        <p:nvGrpSpPr>
          <p:cNvPr id="19" name="Group 19"/>
          <p:cNvGrpSpPr/>
          <p:nvPr/>
        </p:nvGrpSpPr>
        <p:grpSpPr>
          <a:xfrm>
            <a:off x="12847138" y="5829300"/>
            <a:ext cx="1752600" cy="307777"/>
            <a:chOff x="0" y="0"/>
            <a:chExt cx="2336800" cy="410369"/>
          </a:xfrm>
        </p:grpSpPr>
        <p:sp>
          <p:nvSpPr>
            <p:cNvPr id="20" name="Freeform 20"/>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21" name="TextBox 21"/>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FF0000"/>
                  </a:solidFill>
                  <a:latin typeface="Times New Roman Bold"/>
                  <a:ea typeface="Times New Roman Bold"/>
                  <a:cs typeface="Times New Roman Bold"/>
                  <a:sym typeface="Times New Roman Bold"/>
                </a:rPr>
                <a:t>0% Completed</a:t>
              </a:r>
            </a:p>
          </p:txBody>
        </p:sp>
      </p:grpSp>
      <p:grpSp>
        <p:nvGrpSpPr>
          <p:cNvPr id="22" name="Group 22"/>
          <p:cNvGrpSpPr/>
          <p:nvPr/>
        </p:nvGrpSpPr>
        <p:grpSpPr>
          <a:xfrm>
            <a:off x="13868400" y="6435923"/>
            <a:ext cx="1752600" cy="307777"/>
            <a:chOff x="0" y="0"/>
            <a:chExt cx="2336800" cy="410369"/>
          </a:xfrm>
        </p:grpSpPr>
        <p:sp>
          <p:nvSpPr>
            <p:cNvPr id="23" name="Freeform 23"/>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24" name="TextBox 24"/>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FF0000"/>
                  </a:solidFill>
                  <a:latin typeface="Times New Roman Bold"/>
                  <a:ea typeface="Times New Roman Bold"/>
                  <a:cs typeface="Times New Roman Bold"/>
                  <a:sym typeface="Times New Roman Bold"/>
                </a:rPr>
                <a:t>0% Completed</a:t>
              </a:r>
            </a:p>
          </p:txBody>
        </p:sp>
      </p:grpSp>
      <p:grpSp>
        <p:nvGrpSpPr>
          <p:cNvPr id="25" name="Group 25"/>
          <p:cNvGrpSpPr/>
          <p:nvPr/>
        </p:nvGrpSpPr>
        <p:grpSpPr>
          <a:xfrm>
            <a:off x="14244935" y="6970811"/>
            <a:ext cx="1752600" cy="307777"/>
            <a:chOff x="0" y="0"/>
            <a:chExt cx="2336800" cy="410369"/>
          </a:xfrm>
        </p:grpSpPr>
        <p:sp>
          <p:nvSpPr>
            <p:cNvPr id="26" name="Freeform 26"/>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27" name="TextBox 27"/>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FF0000"/>
                  </a:solidFill>
                  <a:latin typeface="Times New Roman Bold"/>
                  <a:ea typeface="Times New Roman Bold"/>
                  <a:cs typeface="Times New Roman Bold"/>
                  <a:sym typeface="Times New Roman Bold"/>
                </a:rPr>
                <a:t>0% Completed</a:t>
              </a:r>
            </a:p>
          </p:txBody>
        </p:sp>
      </p:grpSp>
      <p:grpSp>
        <p:nvGrpSpPr>
          <p:cNvPr id="28" name="Group 28"/>
          <p:cNvGrpSpPr/>
          <p:nvPr/>
        </p:nvGrpSpPr>
        <p:grpSpPr>
          <a:xfrm>
            <a:off x="15773400" y="7502722"/>
            <a:ext cx="1752600" cy="307777"/>
            <a:chOff x="0" y="0"/>
            <a:chExt cx="2336800" cy="410369"/>
          </a:xfrm>
        </p:grpSpPr>
        <p:sp>
          <p:nvSpPr>
            <p:cNvPr id="29" name="Freeform 29"/>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30" name="TextBox 30"/>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FF0000"/>
                  </a:solidFill>
                  <a:latin typeface="Times New Roman Bold"/>
                  <a:ea typeface="Times New Roman Bold"/>
                  <a:cs typeface="Times New Roman Bold"/>
                  <a:sym typeface="Times New Roman Bold"/>
                </a:rPr>
                <a:t>0% Completed</a:t>
              </a:r>
            </a:p>
          </p:txBody>
        </p:sp>
      </p:grpSp>
      <p:grpSp>
        <p:nvGrpSpPr>
          <p:cNvPr id="31" name="Group 31"/>
          <p:cNvGrpSpPr/>
          <p:nvPr/>
        </p:nvGrpSpPr>
        <p:grpSpPr>
          <a:xfrm>
            <a:off x="16009727" y="8034633"/>
            <a:ext cx="1752600" cy="307777"/>
            <a:chOff x="0" y="0"/>
            <a:chExt cx="2336800" cy="410369"/>
          </a:xfrm>
        </p:grpSpPr>
        <p:sp>
          <p:nvSpPr>
            <p:cNvPr id="32" name="Freeform 32"/>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33" name="TextBox 33"/>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FF0000"/>
                  </a:solidFill>
                  <a:latin typeface="Times New Roman Bold"/>
                  <a:ea typeface="Times New Roman Bold"/>
                  <a:cs typeface="Times New Roman Bold"/>
                  <a:sym typeface="Times New Roman Bold"/>
                </a:rPr>
                <a:t>0% Completed</a:t>
              </a:r>
            </a:p>
          </p:txBody>
        </p:sp>
      </p:grpSp>
      <p:grpSp>
        <p:nvGrpSpPr>
          <p:cNvPr id="34" name="Group 34"/>
          <p:cNvGrpSpPr/>
          <p:nvPr/>
        </p:nvGrpSpPr>
        <p:grpSpPr>
          <a:xfrm>
            <a:off x="11353800" y="6286500"/>
            <a:ext cx="1752600" cy="307777"/>
            <a:chOff x="0" y="0"/>
            <a:chExt cx="2336800" cy="410369"/>
          </a:xfrm>
        </p:grpSpPr>
        <p:sp>
          <p:nvSpPr>
            <p:cNvPr id="35" name="Freeform 35"/>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36" name="TextBox 36"/>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984807"/>
                  </a:solidFill>
                  <a:latin typeface="Times New Roman Bold"/>
                  <a:ea typeface="Times New Roman Bold"/>
                  <a:cs typeface="Times New Roman Bold"/>
                  <a:sym typeface="Times New Roman Bold"/>
                </a:rPr>
                <a:t>Finish-Start</a:t>
              </a:r>
            </a:p>
          </p:txBody>
        </p:sp>
      </p:grpSp>
      <p:grpSp>
        <p:nvGrpSpPr>
          <p:cNvPr id="37" name="Group 37"/>
          <p:cNvGrpSpPr/>
          <p:nvPr/>
        </p:nvGrpSpPr>
        <p:grpSpPr>
          <a:xfrm>
            <a:off x="12071785" y="6831568"/>
            <a:ext cx="1752600" cy="307777"/>
            <a:chOff x="0" y="0"/>
            <a:chExt cx="2336800" cy="410369"/>
          </a:xfrm>
        </p:grpSpPr>
        <p:sp>
          <p:nvSpPr>
            <p:cNvPr id="38" name="Freeform 38"/>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39" name="TextBox 39"/>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984807"/>
                  </a:solidFill>
                  <a:latin typeface="Times New Roman Bold"/>
                  <a:ea typeface="Times New Roman Bold"/>
                  <a:cs typeface="Times New Roman Bold"/>
                  <a:sym typeface="Times New Roman Bold"/>
                </a:rPr>
                <a:t>Finish-Start</a:t>
              </a:r>
            </a:p>
          </p:txBody>
        </p:sp>
      </p:grpSp>
      <p:grpSp>
        <p:nvGrpSpPr>
          <p:cNvPr id="40" name="Group 40"/>
          <p:cNvGrpSpPr/>
          <p:nvPr/>
        </p:nvGrpSpPr>
        <p:grpSpPr>
          <a:xfrm>
            <a:off x="12725400" y="7376636"/>
            <a:ext cx="1752600" cy="307777"/>
            <a:chOff x="0" y="0"/>
            <a:chExt cx="2336800" cy="410369"/>
          </a:xfrm>
        </p:grpSpPr>
        <p:sp>
          <p:nvSpPr>
            <p:cNvPr id="41" name="Freeform 41"/>
            <p:cNvSpPr/>
            <p:nvPr/>
          </p:nvSpPr>
          <p:spPr>
            <a:xfrm>
              <a:off x="0" y="0"/>
              <a:ext cx="2336800" cy="410369"/>
            </a:xfrm>
            <a:custGeom>
              <a:avLst/>
              <a:gdLst/>
              <a:ahLst/>
              <a:cxnLst/>
              <a:rect l="l" t="t" r="r" b="b"/>
              <a:pathLst>
                <a:path w="2336800" h="410369">
                  <a:moveTo>
                    <a:pt x="0" y="0"/>
                  </a:moveTo>
                  <a:lnTo>
                    <a:pt x="2336800" y="0"/>
                  </a:lnTo>
                  <a:lnTo>
                    <a:pt x="2336800" y="410369"/>
                  </a:lnTo>
                  <a:lnTo>
                    <a:pt x="0" y="410369"/>
                  </a:lnTo>
                  <a:close/>
                </a:path>
              </a:pathLst>
            </a:custGeom>
            <a:solidFill>
              <a:srgbClr val="000000">
                <a:alpha val="0"/>
              </a:srgbClr>
            </a:solidFill>
          </p:spPr>
          <p:txBody>
            <a:bodyPr/>
            <a:lstStyle/>
            <a:p>
              <a:endParaRPr lang="en-IN"/>
            </a:p>
          </p:txBody>
        </p:sp>
        <p:sp>
          <p:nvSpPr>
            <p:cNvPr id="42" name="TextBox 42"/>
            <p:cNvSpPr txBox="1"/>
            <p:nvPr/>
          </p:nvSpPr>
          <p:spPr>
            <a:xfrm>
              <a:off x="0" y="-28575"/>
              <a:ext cx="2336800" cy="438944"/>
            </a:xfrm>
            <a:prstGeom prst="rect">
              <a:avLst/>
            </a:prstGeom>
          </p:spPr>
          <p:txBody>
            <a:bodyPr lIns="0" tIns="0" rIns="0" bIns="0" rtlCol="0" anchor="t"/>
            <a:lstStyle/>
            <a:p>
              <a:pPr algn="l">
                <a:lnSpc>
                  <a:spcPts val="1679"/>
                </a:lnSpc>
              </a:pPr>
              <a:r>
                <a:rPr lang="en-US" sz="1399" b="1">
                  <a:solidFill>
                    <a:srgbClr val="984807"/>
                  </a:solidFill>
                  <a:latin typeface="Times New Roman Bold"/>
                  <a:ea typeface="Times New Roman Bold"/>
                  <a:cs typeface="Times New Roman Bold"/>
                  <a:sym typeface="Times New Roman Bold"/>
                </a:rPr>
                <a:t>Finish-Start</a:t>
              </a:r>
            </a:p>
          </p:txBody>
        </p:sp>
      </p:grpSp>
      <p:grpSp>
        <p:nvGrpSpPr>
          <p:cNvPr id="43" name="Group 43"/>
          <p:cNvGrpSpPr/>
          <p:nvPr/>
        </p:nvGrpSpPr>
        <p:grpSpPr>
          <a:xfrm>
            <a:off x="10591800" y="5270302"/>
            <a:ext cx="257175" cy="319967"/>
            <a:chOff x="0" y="0"/>
            <a:chExt cx="67733" cy="84271"/>
          </a:xfrm>
        </p:grpSpPr>
        <p:sp>
          <p:nvSpPr>
            <p:cNvPr id="44" name="Freeform 44"/>
            <p:cNvSpPr/>
            <p:nvPr/>
          </p:nvSpPr>
          <p:spPr>
            <a:xfrm>
              <a:off x="0" y="0"/>
              <a:ext cx="67733" cy="84271"/>
            </a:xfrm>
            <a:custGeom>
              <a:avLst/>
              <a:gdLst/>
              <a:ahLst/>
              <a:cxnLst/>
              <a:rect l="l" t="t" r="r" b="b"/>
              <a:pathLst>
                <a:path w="67733" h="84271">
                  <a:moveTo>
                    <a:pt x="0" y="0"/>
                  </a:moveTo>
                  <a:lnTo>
                    <a:pt x="67733" y="0"/>
                  </a:lnTo>
                  <a:lnTo>
                    <a:pt x="67733" y="84271"/>
                  </a:lnTo>
                  <a:lnTo>
                    <a:pt x="0" y="84271"/>
                  </a:lnTo>
                  <a:close/>
                </a:path>
              </a:pathLst>
            </a:custGeom>
            <a:solidFill>
              <a:srgbClr val="8D245D"/>
            </a:solidFill>
          </p:spPr>
          <p:txBody>
            <a:bodyPr/>
            <a:lstStyle/>
            <a:p>
              <a:endParaRPr lang="en-IN"/>
            </a:p>
          </p:txBody>
        </p:sp>
        <p:sp>
          <p:nvSpPr>
            <p:cNvPr id="45" name="TextBox 45"/>
            <p:cNvSpPr txBox="1"/>
            <p:nvPr/>
          </p:nvSpPr>
          <p:spPr>
            <a:xfrm>
              <a:off x="0" y="-28575"/>
              <a:ext cx="67733" cy="112846"/>
            </a:xfrm>
            <a:prstGeom prst="rect">
              <a:avLst/>
            </a:prstGeom>
          </p:spPr>
          <p:txBody>
            <a:bodyPr lIns="50800" tIns="50800" rIns="50800" bIns="50800" rtlCol="0" anchor="ctr"/>
            <a:lstStyle/>
            <a:p>
              <a:pPr algn="ctr">
                <a:lnSpc>
                  <a:spcPts val="1680"/>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grpSp>
        <p:nvGrpSpPr>
          <p:cNvPr id="2" name="Group 2"/>
          <p:cNvGrpSpPr/>
          <p:nvPr/>
        </p:nvGrpSpPr>
        <p:grpSpPr>
          <a:xfrm>
            <a:off x="1385492" y="3407670"/>
            <a:ext cx="15517016" cy="5505079"/>
            <a:chOff x="0" y="0"/>
            <a:chExt cx="20689355" cy="7340105"/>
          </a:xfrm>
        </p:grpSpPr>
        <p:sp>
          <p:nvSpPr>
            <p:cNvPr id="3" name="Freeform 3"/>
            <p:cNvSpPr/>
            <p:nvPr/>
          </p:nvSpPr>
          <p:spPr>
            <a:xfrm>
              <a:off x="0" y="0"/>
              <a:ext cx="20689354" cy="7340105"/>
            </a:xfrm>
            <a:custGeom>
              <a:avLst/>
              <a:gdLst/>
              <a:ahLst/>
              <a:cxnLst/>
              <a:rect l="l" t="t" r="r" b="b"/>
              <a:pathLst>
                <a:path w="20689354" h="7340105">
                  <a:moveTo>
                    <a:pt x="0" y="0"/>
                  </a:moveTo>
                  <a:lnTo>
                    <a:pt x="20689354" y="0"/>
                  </a:lnTo>
                  <a:lnTo>
                    <a:pt x="20689354" y="7340105"/>
                  </a:lnTo>
                  <a:lnTo>
                    <a:pt x="0" y="7340105"/>
                  </a:lnTo>
                  <a:close/>
                </a:path>
              </a:pathLst>
            </a:custGeom>
            <a:solidFill>
              <a:srgbClr val="000000">
                <a:alpha val="0"/>
              </a:srgbClr>
            </a:solidFill>
          </p:spPr>
          <p:txBody>
            <a:bodyPr/>
            <a:lstStyle/>
            <a:p>
              <a:endParaRPr lang="en-IN"/>
            </a:p>
          </p:txBody>
        </p:sp>
        <p:sp>
          <p:nvSpPr>
            <p:cNvPr id="4" name="TextBox 4"/>
            <p:cNvSpPr txBox="1"/>
            <p:nvPr/>
          </p:nvSpPr>
          <p:spPr>
            <a:xfrm>
              <a:off x="0" y="-361950"/>
              <a:ext cx="20689355" cy="7702055"/>
            </a:xfrm>
            <a:prstGeom prst="rect">
              <a:avLst/>
            </a:prstGeom>
          </p:spPr>
          <p:txBody>
            <a:bodyPr lIns="0" tIns="0" rIns="0" bIns="0" rtlCol="0" anchor="t"/>
            <a:lstStyle/>
            <a:p>
              <a:pPr algn="ctr">
                <a:lnSpc>
                  <a:spcPts val="25472"/>
                </a:lnSpc>
              </a:pPr>
              <a:r>
                <a:rPr lang="en-US" sz="18195">
                  <a:solidFill>
                    <a:srgbClr val="000000"/>
                  </a:solidFill>
                  <a:latin typeface="Amoresa"/>
                  <a:ea typeface="Amoresa"/>
                  <a:cs typeface="Amoresa"/>
                  <a:sym typeface="Amoresa"/>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sp>
        <p:nvSpPr>
          <p:cNvPr id="2" name="Freeform 2"/>
          <p:cNvSpPr/>
          <p:nvPr/>
        </p:nvSpPr>
        <p:spPr>
          <a:xfrm>
            <a:off x="15594333" y="196216"/>
            <a:ext cx="1664967" cy="1664967"/>
          </a:xfrm>
          <a:custGeom>
            <a:avLst/>
            <a:gdLst/>
            <a:ahLst/>
            <a:cxnLst/>
            <a:rect l="l" t="t" r="r" b="b"/>
            <a:pathLst>
              <a:path w="1664967" h="1664967">
                <a:moveTo>
                  <a:pt x="0" y="0"/>
                </a:moveTo>
                <a:lnTo>
                  <a:pt x="1664967" y="0"/>
                </a:lnTo>
                <a:lnTo>
                  <a:pt x="1664967" y="1664967"/>
                </a:lnTo>
                <a:lnTo>
                  <a:pt x="0" y="1664967"/>
                </a:lnTo>
                <a:lnTo>
                  <a:pt x="0" y="0"/>
                </a:lnTo>
                <a:close/>
              </a:path>
            </a:pathLst>
          </a:custGeom>
          <a:blipFill>
            <a:blip r:embed="rId2">
              <a:extLst>
                <a:ext uri="{96DAC541-7B7A-43D3-8B79-37D633B846F1}">
                  <asvg:svgBlip xmlns:asvg="http://schemas.microsoft.com/office/drawing/2016/SVG/main" r:embed="rId3"/>
                </a:ext>
              </a:extLst>
            </a:blip>
            <a:stretch>
              <a:fillRect t="-857" b="-857"/>
            </a:stretch>
          </a:blipFill>
        </p:spPr>
        <p:txBody>
          <a:bodyPr/>
          <a:lstStyle/>
          <a:p>
            <a:endParaRPr lang="en-IN"/>
          </a:p>
        </p:txBody>
      </p:sp>
      <p:grpSp>
        <p:nvGrpSpPr>
          <p:cNvPr id="3" name="Group 3"/>
          <p:cNvGrpSpPr/>
          <p:nvPr/>
        </p:nvGrpSpPr>
        <p:grpSpPr>
          <a:xfrm>
            <a:off x="1236562" y="2620952"/>
            <a:ext cx="15814877" cy="6730176"/>
            <a:chOff x="0" y="0"/>
            <a:chExt cx="21086503" cy="8973568"/>
          </a:xfrm>
        </p:grpSpPr>
        <p:sp>
          <p:nvSpPr>
            <p:cNvPr id="4" name="Freeform 4"/>
            <p:cNvSpPr/>
            <p:nvPr/>
          </p:nvSpPr>
          <p:spPr>
            <a:xfrm>
              <a:off x="0" y="0"/>
              <a:ext cx="21086502" cy="8973568"/>
            </a:xfrm>
            <a:custGeom>
              <a:avLst/>
              <a:gdLst/>
              <a:ahLst/>
              <a:cxnLst/>
              <a:rect l="l" t="t" r="r" b="b"/>
              <a:pathLst>
                <a:path w="21086502" h="8973568">
                  <a:moveTo>
                    <a:pt x="0" y="0"/>
                  </a:moveTo>
                  <a:lnTo>
                    <a:pt x="21086502" y="0"/>
                  </a:lnTo>
                  <a:lnTo>
                    <a:pt x="21086502" y="8973568"/>
                  </a:lnTo>
                  <a:lnTo>
                    <a:pt x="0" y="8973568"/>
                  </a:lnTo>
                  <a:close/>
                </a:path>
              </a:pathLst>
            </a:custGeom>
            <a:solidFill>
              <a:srgbClr val="000000">
                <a:alpha val="0"/>
              </a:srgbClr>
            </a:solidFill>
          </p:spPr>
          <p:txBody>
            <a:bodyPr/>
            <a:lstStyle/>
            <a:p>
              <a:endParaRPr lang="en-IN"/>
            </a:p>
          </p:txBody>
        </p:sp>
        <p:sp>
          <p:nvSpPr>
            <p:cNvPr id="5" name="TextBox 5"/>
            <p:cNvSpPr txBox="1"/>
            <p:nvPr/>
          </p:nvSpPr>
          <p:spPr>
            <a:xfrm>
              <a:off x="0" y="-95250"/>
              <a:ext cx="21086503" cy="9068818"/>
            </a:xfrm>
            <a:prstGeom prst="rect">
              <a:avLst/>
            </a:prstGeom>
          </p:spPr>
          <p:txBody>
            <a:bodyPr lIns="0" tIns="0" rIns="0" bIns="0" rtlCol="0" anchor="t"/>
            <a:lstStyle/>
            <a:p>
              <a:pPr algn="just">
                <a:lnSpc>
                  <a:spcPts val="3786"/>
                </a:lnSpc>
              </a:pPr>
              <a:r>
                <a:rPr lang="en-US" sz="2799" dirty="0">
                  <a:solidFill>
                    <a:srgbClr val="000000"/>
                  </a:solidFill>
                  <a:latin typeface="Times New Roman"/>
                  <a:ea typeface="Times New Roman"/>
                  <a:cs typeface="Times New Roman"/>
                  <a:sym typeface="Times New Roman"/>
                </a:rPr>
                <a:t>Bedsores are a critical issue for bedridden patients due to prolonged pressure on the skin, leading to tissue damage and infection. Existing beds and care systems fail to provide real-time monitoring, pressure redistribution, and timely intervention, resulting in poor patient outcomes and increased caregiver burden.</a:t>
              </a:r>
            </a:p>
            <a:p>
              <a:pPr algn="l">
                <a:lnSpc>
                  <a:spcPts val="4686"/>
                </a:lnSpc>
              </a:pPr>
              <a:endParaRPr lang="en-US" sz="2799" dirty="0">
                <a:solidFill>
                  <a:srgbClr val="000000"/>
                </a:solidFill>
                <a:latin typeface="Times New Roman"/>
                <a:ea typeface="Times New Roman"/>
                <a:cs typeface="Times New Roman"/>
                <a:sym typeface="Times New Roman"/>
              </a:endParaRPr>
            </a:p>
            <a:p>
              <a:pPr algn="just">
                <a:lnSpc>
                  <a:spcPts val="4686"/>
                </a:lnSpc>
              </a:pPr>
              <a:endParaRPr lang="en-US" sz="2799" dirty="0">
                <a:solidFill>
                  <a:srgbClr val="000000"/>
                </a:solidFill>
                <a:latin typeface="Times New Roman"/>
                <a:ea typeface="Times New Roman"/>
                <a:cs typeface="Times New Roman"/>
                <a:sym typeface="Times New Roman"/>
              </a:endParaRPr>
            </a:p>
            <a:p>
              <a:pPr algn="just">
                <a:lnSpc>
                  <a:spcPts val="4686"/>
                </a:lnSpc>
              </a:pPr>
              <a:endParaRPr lang="en-US" sz="2799" dirty="0">
                <a:solidFill>
                  <a:srgbClr val="000000"/>
                </a:solidFill>
                <a:latin typeface="Times New Roman"/>
                <a:ea typeface="Times New Roman"/>
                <a:cs typeface="Times New Roman"/>
                <a:sym typeface="Times New Roman"/>
              </a:endParaRPr>
            </a:p>
            <a:p>
              <a:pPr algn="just">
                <a:lnSpc>
                  <a:spcPts val="4686"/>
                </a:lnSpc>
              </a:pPr>
              <a:endParaRPr lang="en-US" sz="2799" dirty="0">
                <a:solidFill>
                  <a:srgbClr val="000000"/>
                </a:solidFill>
                <a:latin typeface="Times New Roman"/>
                <a:ea typeface="Times New Roman"/>
                <a:cs typeface="Times New Roman"/>
                <a:sym typeface="Times New Roman"/>
              </a:endParaRPr>
            </a:p>
            <a:p>
              <a:pPr algn="just">
                <a:lnSpc>
                  <a:spcPts val="3786"/>
                </a:lnSpc>
              </a:pPr>
              <a:endParaRPr lang="en-US" sz="2799" dirty="0">
                <a:solidFill>
                  <a:srgbClr val="000000"/>
                </a:solidFill>
                <a:latin typeface="Times New Roman"/>
                <a:ea typeface="Times New Roman"/>
                <a:cs typeface="Times New Roman"/>
                <a:sym typeface="Times New Roman"/>
              </a:endParaRPr>
            </a:p>
            <a:p>
              <a:pPr algn="just">
                <a:lnSpc>
                  <a:spcPts val="3786"/>
                </a:lnSpc>
              </a:pPr>
              <a:endParaRPr lang="en-US" sz="2799" dirty="0">
                <a:solidFill>
                  <a:srgbClr val="000000"/>
                </a:solidFill>
                <a:latin typeface="Times New Roman"/>
                <a:ea typeface="Times New Roman"/>
                <a:cs typeface="Times New Roman"/>
                <a:sym typeface="Times New Roman"/>
              </a:endParaRPr>
            </a:p>
            <a:p>
              <a:pPr algn="just">
                <a:lnSpc>
                  <a:spcPts val="3786"/>
                </a:lnSpc>
              </a:pPr>
              <a:endParaRPr lang="en-US" sz="2799" dirty="0">
                <a:solidFill>
                  <a:srgbClr val="000000"/>
                </a:solidFill>
                <a:latin typeface="Times New Roman"/>
                <a:ea typeface="Times New Roman"/>
                <a:cs typeface="Times New Roman"/>
                <a:sym typeface="Times New Roman"/>
              </a:endParaRPr>
            </a:p>
            <a:p>
              <a:pPr algn="just">
                <a:lnSpc>
                  <a:spcPts val="3533"/>
                </a:lnSpc>
              </a:pPr>
              <a:endParaRPr lang="en-US" sz="2799" dirty="0">
                <a:solidFill>
                  <a:srgbClr val="000000"/>
                </a:solidFill>
                <a:latin typeface="Times New Roman"/>
                <a:ea typeface="Times New Roman"/>
                <a:cs typeface="Times New Roman"/>
                <a:sym typeface="Times New Roman"/>
              </a:endParaRPr>
            </a:p>
          </p:txBody>
        </p:sp>
      </p:grpSp>
      <p:grpSp>
        <p:nvGrpSpPr>
          <p:cNvPr id="6" name="Group 6"/>
          <p:cNvGrpSpPr/>
          <p:nvPr/>
        </p:nvGrpSpPr>
        <p:grpSpPr>
          <a:xfrm>
            <a:off x="1444423" y="397008"/>
            <a:ext cx="14330697" cy="1739259"/>
            <a:chOff x="0" y="437900"/>
            <a:chExt cx="19107596" cy="2319012"/>
          </a:xfrm>
        </p:grpSpPr>
        <p:sp>
          <p:nvSpPr>
            <p:cNvPr id="7" name="Freeform 7"/>
            <p:cNvSpPr/>
            <p:nvPr/>
          </p:nvSpPr>
          <p:spPr>
            <a:xfrm>
              <a:off x="0" y="472444"/>
              <a:ext cx="18595093" cy="2128512"/>
            </a:xfrm>
            <a:custGeom>
              <a:avLst/>
              <a:gdLst/>
              <a:ahLst/>
              <a:cxnLst/>
              <a:rect l="l" t="t" r="r" b="b"/>
              <a:pathLst>
                <a:path w="18595093" h="2128512">
                  <a:moveTo>
                    <a:pt x="0" y="0"/>
                  </a:moveTo>
                  <a:lnTo>
                    <a:pt x="18595093" y="0"/>
                  </a:lnTo>
                  <a:lnTo>
                    <a:pt x="18595093" y="2128512"/>
                  </a:lnTo>
                  <a:lnTo>
                    <a:pt x="0" y="2128512"/>
                  </a:lnTo>
                  <a:close/>
                </a:path>
              </a:pathLst>
            </a:custGeom>
            <a:solidFill>
              <a:srgbClr val="000000">
                <a:alpha val="0"/>
              </a:srgbClr>
            </a:solidFill>
          </p:spPr>
          <p:txBody>
            <a:bodyPr/>
            <a:lstStyle/>
            <a:p>
              <a:endParaRPr lang="en-IN"/>
            </a:p>
          </p:txBody>
        </p:sp>
        <p:sp>
          <p:nvSpPr>
            <p:cNvPr id="8" name="TextBox 8"/>
            <p:cNvSpPr txBox="1"/>
            <p:nvPr/>
          </p:nvSpPr>
          <p:spPr>
            <a:xfrm>
              <a:off x="512503" y="437900"/>
              <a:ext cx="18595093" cy="2319012"/>
            </a:xfrm>
            <a:prstGeom prst="rect">
              <a:avLst/>
            </a:prstGeom>
          </p:spPr>
          <p:txBody>
            <a:bodyPr lIns="0" tIns="0" rIns="0" bIns="0" rtlCol="0" anchor="t"/>
            <a:lstStyle/>
            <a:p>
              <a:pPr algn="ctr">
                <a:lnSpc>
                  <a:spcPts val="11760"/>
                </a:lnSpc>
              </a:pPr>
              <a:r>
                <a:rPr lang="en-US" sz="7200" b="1" dirty="0">
                  <a:solidFill>
                    <a:srgbClr val="000000"/>
                  </a:solidFill>
                  <a:latin typeface="Cavolini" panose="03000502040302020204" pitchFamily="66" charset="0"/>
                  <a:ea typeface="Arimo"/>
                  <a:cs typeface="Cavolini" panose="03000502040302020204" pitchFamily="66" charset="0"/>
                  <a:sym typeface="Arimo"/>
                </a:rPr>
                <a:t>Problem Statement</a:t>
              </a:r>
            </a:p>
          </p:txBody>
        </p:sp>
      </p:grpSp>
      <p:sp>
        <p:nvSpPr>
          <p:cNvPr id="9" name="Freeform 9" descr="A close-up of several stages of skin disease  Description automatically generated"/>
          <p:cNvSpPr/>
          <p:nvPr/>
        </p:nvSpPr>
        <p:spPr>
          <a:xfrm>
            <a:off x="3322256" y="4687723"/>
            <a:ext cx="11643487" cy="5388861"/>
          </a:xfrm>
          <a:custGeom>
            <a:avLst/>
            <a:gdLst/>
            <a:ahLst/>
            <a:cxnLst/>
            <a:rect l="l" t="t" r="r" b="b"/>
            <a:pathLst>
              <a:path w="11643487" h="5388861">
                <a:moveTo>
                  <a:pt x="0" y="0"/>
                </a:moveTo>
                <a:lnTo>
                  <a:pt x="11643488" y="0"/>
                </a:lnTo>
                <a:lnTo>
                  <a:pt x="11643488" y="5388861"/>
                </a:lnTo>
                <a:lnTo>
                  <a:pt x="0" y="5388861"/>
                </a:lnTo>
                <a:lnTo>
                  <a:pt x="0" y="0"/>
                </a:lnTo>
                <a:close/>
              </a:path>
            </a:pathLst>
          </a:custGeom>
          <a:blipFill>
            <a:blip r:embed="rId4"/>
            <a:stretch>
              <a:fillRect t="-2603" b="-3904"/>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sp>
        <p:nvSpPr>
          <p:cNvPr id="2" name="Freeform 2"/>
          <p:cNvSpPr/>
          <p:nvPr/>
        </p:nvSpPr>
        <p:spPr>
          <a:xfrm>
            <a:off x="15594333" y="196216"/>
            <a:ext cx="1664967" cy="1664967"/>
          </a:xfrm>
          <a:custGeom>
            <a:avLst/>
            <a:gdLst/>
            <a:ahLst/>
            <a:cxnLst/>
            <a:rect l="l" t="t" r="r" b="b"/>
            <a:pathLst>
              <a:path w="1664967" h="1664967">
                <a:moveTo>
                  <a:pt x="0" y="0"/>
                </a:moveTo>
                <a:lnTo>
                  <a:pt x="1664967" y="0"/>
                </a:lnTo>
                <a:lnTo>
                  <a:pt x="1664967" y="1664967"/>
                </a:lnTo>
                <a:lnTo>
                  <a:pt x="0" y="1664967"/>
                </a:lnTo>
                <a:lnTo>
                  <a:pt x="0" y="0"/>
                </a:lnTo>
                <a:close/>
              </a:path>
            </a:pathLst>
          </a:custGeom>
          <a:blipFill>
            <a:blip r:embed="rId2">
              <a:extLst>
                <a:ext uri="{96DAC541-7B7A-43D3-8B79-37D633B846F1}">
                  <asvg:svgBlip xmlns:asvg="http://schemas.microsoft.com/office/drawing/2016/SVG/main" r:embed="rId3"/>
                </a:ext>
              </a:extLst>
            </a:blip>
            <a:stretch>
              <a:fillRect t="-857" b="-857"/>
            </a:stretch>
          </a:blipFill>
        </p:spPr>
        <p:txBody>
          <a:bodyPr/>
          <a:lstStyle/>
          <a:p>
            <a:endParaRPr lang="en-IN"/>
          </a:p>
        </p:txBody>
      </p:sp>
      <p:grpSp>
        <p:nvGrpSpPr>
          <p:cNvPr id="3" name="Group 3"/>
          <p:cNvGrpSpPr/>
          <p:nvPr/>
        </p:nvGrpSpPr>
        <p:grpSpPr>
          <a:xfrm>
            <a:off x="1259220" y="264799"/>
            <a:ext cx="14465394" cy="1804624"/>
            <a:chOff x="0" y="0"/>
            <a:chExt cx="19287192" cy="2406165"/>
          </a:xfrm>
        </p:grpSpPr>
        <p:sp>
          <p:nvSpPr>
            <p:cNvPr id="4" name="Freeform 4"/>
            <p:cNvSpPr/>
            <p:nvPr/>
          </p:nvSpPr>
          <p:spPr>
            <a:xfrm>
              <a:off x="0" y="0"/>
              <a:ext cx="19062684" cy="2128512"/>
            </a:xfrm>
            <a:custGeom>
              <a:avLst/>
              <a:gdLst/>
              <a:ahLst/>
              <a:cxnLst/>
              <a:rect l="l" t="t" r="r" b="b"/>
              <a:pathLst>
                <a:path w="19062684" h="2128512">
                  <a:moveTo>
                    <a:pt x="0" y="0"/>
                  </a:moveTo>
                  <a:lnTo>
                    <a:pt x="19062684" y="0"/>
                  </a:lnTo>
                  <a:lnTo>
                    <a:pt x="19062684" y="2128512"/>
                  </a:lnTo>
                  <a:lnTo>
                    <a:pt x="0" y="2128512"/>
                  </a:lnTo>
                  <a:close/>
                </a:path>
              </a:pathLst>
            </a:custGeom>
            <a:solidFill>
              <a:srgbClr val="000000">
                <a:alpha val="0"/>
              </a:srgbClr>
            </a:solidFill>
          </p:spPr>
          <p:txBody>
            <a:bodyPr/>
            <a:lstStyle/>
            <a:p>
              <a:endParaRPr lang="en-IN"/>
            </a:p>
          </p:txBody>
        </p:sp>
        <p:sp>
          <p:nvSpPr>
            <p:cNvPr id="5" name="TextBox 5"/>
            <p:cNvSpPr txBox="1"/>
            <p:nvPr/>
          </p:nvSpPr>
          <p:spPr>
            <a:xfrm>
              <a:off x="224508" y="87153"/>
              <a:ext cx="19062684" cy="2319012"/>
            </a:xfrm>
            <a:prstGeom prst="rect">
              <a:avLst/>
            </a:prstGeom>
          </p:spPr>
          <p:txBody>
            <a:bodyPr lIns="0" tIns="0" rIns="0" bIns="0" rtlCol="0" anchor="t"/>
            <a:lstStyle/>
            <a:p>
              <a:pPr algn="ctr">
                <a:lnSpc>
                  <a:spcPts val="10920"/>
                </a:lnSpc>
              </a:pPr>
              <a:r>
                <a:rPr lang="en-US" sz="6000" b="1" dirty="0">
                  <a:solidFill>
                    <a:srgbClr val="000000"/>
                  </a:solidFill>
                  <a:latin typeface="Cavolini" panose="03000502040302020204" pitchFamily="66" charset="0"/>
                  <a:ea typeface="Arimo"/>
                  <a:cs typeface="Cavolini" panose="03000502040302020204" pitchFamily="66" charset="0"/>
                  <a:sym typeface="Arimo"/>
                </a:rPr>
                <a:t>Severity of the problem (Survey)</a:t>
              </a:r>
            </a:p>
          </p:txBody>
        </p:sp>
      </p:grpSp>
      <p:sp>
        <p:nvSpPr>
          <p:cNvPr id="6" name="Freeform 6"/>
          <p:cNvSpPr/>
          <p:nvPr/>
        </p:nvSpPr>
        <p:spPr>
          <a:xfrm>
            <a:off x="1898085" y="4385768"/>
            <a:ext cx="5350428" cy="5291632"/>
          </a:xfrm>
          <a:custGeom>
            <a:avLst/>
            <a:gdLst/>
            <a:ahLst/>
            <a:cxnLst/>
            <a:rect l="l" t="t" r="r" b="b"/>
            <a:pathLst>
              <a:path w="5350428" h="5291632">
                <a:moveTo>
                  <a:pt x="0" y="0"/>
                </a:moveTo>
                <a:lnTo>
                  <a:pt x="5350428" y="0"/>
                </a:lnTo>
                <a:lnTo>
                  <a:pt x="5350428" y="5291632"/>
                </a:lnTo>
                <a:lnTo>
                  <a:pt x="0" y="5291632"/>
                </a:lnTo>
                <a:lnTo>
                  <a:pt x="0" y="0"/>
                </a:lnTo>
                <a:close/>
              </a:path>
            </a:pathLst>
          </a:custGeom>
          <a:blipFill>
            <a:blip r:embed="rId4"/>
            <a:stretch>
              <a:fillRect/>
            </a:stretch>
          </a:blipFill>
        </p:spPr>
        <p:txBody>
          <a:bodyPr/>
          <a:lstStyle/>
          <a:p>
            <a:endParaRPr lang="en-IN"/>
          </a:p>
        </p:txBody>
      </p:sp>
      <p:sp>
        <p:nvSpPr>
          <p:cNvPr id="7" name="Freeform 7"/>
          <p:cNvSpPr/>
          <p:nvPr/>
        </p:nvSpPr>
        <p:spPr>
          <a:xfrm>
            <a:off x="11103546" y="4116965"/>
            <a:ext cx="5976775" cy="5169910"/>
          </a:xfrm>
          <a:custGeom>
            <a:avLst/>
            <a:gdLst/>
            <a:ahLst/>
            <a:cxnLst/>
            <a:rect l="l" t="t" r="r" b="b"/>
            <a:pathLst>
              <a:path w="5976775" h="5169910">
                <a:moveTo>
                  <a:pt x="0" y="0"/>
                </a:moveTo>
                <a:lnTo>
                  <a:pt x="5976775" y="0"/>
                </a:lnTo>
                <a:lnTo>
                  <a:pt x="5976775" y="5169910"/>
                </a:lnTo>
                <a:lnTo>
                  <a:pt x="0" y="5169910"/>
                </a:lnTo>
                <a:lnTo>
                  <a:pt x="0" y="0"/>
                </a:lnTo>
                <a:close/>
              </a:path>
            </a:pathLst>
          </a:custGeom>
          <a:blipFill>
            <a:blip r:embed="rId5"/>
            <a:stretch>
              <a:fillRect/>
            </a:stretch>
          </a:blipFill>
        </p:spPr>
        <p:txBody>
          <a:bodyPr/>
          <a:lstStyle/>
          <a:p>
            <a:endParaRPr lang="en-IN"/>
          </a:p>
        </p:txBody>
      </p:sp>
      <p:grpSp>
        <p:nvGrpSpPr>
          <p:cNvPr id="8" name="Group 8"/>
          <p:cNvGrpSpPr/>
          <p:nvPr/>
        </p:nvGrpSpPr>
        <p:grpSpPr>
          <a:xfrm>
            <a:off x="5279009" y="5900276"/>
            <a:ext cx="1405067" cy="888423"/>
            <a:chOff x="0" y="0"/>
            <a:chExt cx="370059" cy="233988"/>
          </a:xfrm>
        </p:grpSpPr>
        <p:sp>
          <p:nvSpPr>
            <p:cNvPr id="9" name="Freeform 9"/>
            <p:cNvSpPr/>
            <p:nvPr/>
          </p:nvSpPr>
          <p:spPr>
            <a:xfrm>
              <a:off x="0" y="0"/>
              <a:ext cx="370059" cy="233988"/>
            </a:xfrm>
            <a:custGeom>
              <a:avLst/>
              <a:gdLst/>
              <a:ahLst/>
              <a:cxnLst/>
              <a:rect l="l" t="t" r="r" b="b"/>
              <a:pathLst>
                <a:path w="370059" h="233988">
                  <a:moveTo>
                    <a:pt x="0" y="0"/>
                  </a:moveTo>
                  <a:lnTo>
                    <a:pt x="370059" y="0"/>
                  </a:lnTo>
                  <a:lnTo>
                    <a:pt x="370059" y="233988"/>
                  </a:lnTo>
                  <a:lnTo>
                    <a:pt x="0" y="233988"/>
                  </a:lnTo>
                  <a:close/>
                </a:path>
              </a:pathLst>
            </a:custGeom>
            <a:solidFill>
              <a:srgbClr val="CC380B"/>
            </a:solidFill>
          </p:spPr>
          <p:txBody>
            <a:bodyPr/>
            <a:lstStyle/>
            <a:p>
              <a:endParaRPr lang="en-IN"/>
            </a:p>
          </p:txBody>
        </p:sp>
        <p:sp>
          <p:nvSpPr>
            <p:cNvPr id="10" name="TextBox 10"/>
            <p:cNvSpPr txBox="1"/>
            <p:nvPr/>
          </p:nvSpPr>
          <p:spPr>
            <a:xfrm>
              <a:off x="0" y="-47625"/>
              <a:ext cx="370059" cy="281613"/>
            </a:xfrm>
            <a:prstGeom prst="rect">
              <a:avLst/>
            </a:prstGeom>
          </p:spPr>
          <p:txBody>
            <a:bodyPr lIns="50800" tIns="50800" rIns="50800" bIns="50800" rtlCol="0" anchor="ctr"/>
            <a:lstStyle/>
            <a:p>
              <a:pPr algn="ctr">
                <a:lnSpc>
                  <a:spcPts val="2759"/>
                </a:lnSpc>
              </a:pPr>
              <a:r>
                <a:rPr lang="en-US" sz="2299" b="1">
                  <a:solidFill>
                    <a:srgbClr val="FFFFFF"/>
                  </a:solidFill>
                  <a:latin typeface="Times New Roman Bold"/>
                  <a:ea typeface="Times New Roman Bold"/>
                  <a:cs typeface="Times New Roman Bold"/>
                  <a:sym typeface="Times New Roman Bold"/>
                </a:rPr>
                <a:t>No</a:t>
              </a:r>
            </a:p>
            <a:p>
              <a:pPr algn="ctr">
                <a:lnSpc>
                  <a:spcPts val="2759"/>
                </a:lnSpc>
              </a:pPr>
              <a:r>
                <a:rPr lang="en-US" sz="2299" b="1">
                  <a:solidFill>
                    <a:srgbClr val="FFFFFF"/>
                  </a:solidFill>
                  <a:latin typeface="Times New Roman Bold"/>
                  <a:ea typeface="Times New Roman Bold"/>
                  <a:cs typeface="Times New Roman Bold"/>
                  <a:sym typeface="Times New Roman Bold"/>
                </a:rPr>
                <a:t>(2 people)</a:t>
              </a:r>
            </a:p>
          </p:txBody>
        </p:sp>
      </p:grpSp>
      <p:grpSp>
        <p:nvGrpSpPr>
          <p:cNvPr id="11" name="Group 11"/>
          <p:cNvGrpSpPr/>
          <p:nvPr/>
        </p:nvGrpSpPr>
        <p:grpSpPr>
          <a:xfrm>
            <a:off x="2560616" y="7645083"/>
            <a:ext cx="1805119" cy="888423"/>
            <a:chOff x="0" y="0"/>
            <a:chExt cx="475422" cy="233988"/>
          </a:xfrm>
        </p:grpSpPr>
        <p:sp>
          <p:nvSpPr>
            <p:cNvPr id="12" name="Freeform 12"/>
            <p:cNvSpPr/>
            <p:nvPr/>
          </p:nvSpPr>
          <p:spPr>
            <a:xfrm>
              <a:off x="0" y="0"/>
              <a:ext cx="475422" cy="233988"/>
            </a:xfrm>
            <a:custGeom>
              <a:avLst/>
              <a:gdLst/>
              <a:ahLst/>
              <a:cxnLst/>
              <a:rect l="l" t="t" r="r" b="b"/>
              <a:pathLst>
                <a:path w="475422" h="233988">
                  <a:moveTo>
                    <a:pt x="0" y="0"/>
                  </a:moveTo>
                  <a:lnTo>
                    <a:pt x="475422" y="0"/>
                  </a:lnTo>
                  <a:lnTo>
                    <a:pt x="475422" y="233988"/>
                  </a:lnTo>
                  <a:lnTo>
                    <a:pt x="0" y="233988"/>
                  </a:lnTo>
                  <a:close/>
                </a:path>
              </a:pathLst>
            </a:custGeom>
            <a:solidFill>
              <a:srgbClr val="2255CC"/>
            </a:solidFill>
          </p:spPr>
          <p:txBody>
            <a:bodyPr/>
            <a:lstStyle/>
            <a:p>
              <a:endParaRPr lang="en-IN"/>
            </a:p>
          </p:txBody>
        </p:sp>
        <p:sp>
          <p:nvSpPr>
            <p:cNvPr id="13" name="TextBox 13"/>
            <p:cNvSpPr txBox="1"/>
            <p:nvPr/>
          </p:nvSpPr>
          <p:spPr>
            <a:xfrm>
              <a:off x="0" y="-47625"/>
              <a:ext cx="475422" cy="281613"/>
            </a:xfrm>
            <a:prstGeom prst="rect">
              <a:avLst/>
            </a:prstGeom>
          </p:spPr>
          <p:txBody>
            <a:bodyPr lIns="50800" tIns="50800" rIns="50800" bIns="50800" rtlCol="0" anchor="ctr"/>
            <a:lstStyle/>
            <a:p>
              <a:pPr algn="ctr">
                <a:lnSpc>
                  <a:spcPts val="2759"/>
                </a:lnSpc>
              </a:pPr>
              <a:r>
                <a:rPr lang="en-US" sz="2299" b="1">
                  <a:solidFill>
                    <a:srgbClr val="FFFFFF"/>
                  </a:solidFill>
                  <a:latin typeface="Times New Roman Bold"/>
                  <a:ea typeface="Times New Roman Bold"/>
                  <a:cs typeface="Times New Roman Bold"/>
                  <a:sym typeface="Times New Roman Bold"/>
                </a:rPr>
                <a:t>Yes</a:t>
              </a:r>
            </a:p>
            <a:p>
              <a:pPr algn="ctr">
                <a:lnSpc>
                  <a:spcPts val="2759"/>
                </a:lnSpc>
              </a:pPr>
              <a:r>
                <a:rPr lang="en-US" sz="2299" b="1">
                  <a:solidFill>
                    <a:srgbClr val="FFFFFF"/>
                  </a:solidFill>
                  <a:latin typeface="Times New Roman Bold"/>
                  <a:ea typeface="Times New Roman Bold"/>
                  <a:cs typeface="Times New Roman Bold"/>
                  <a:sym typeface="Times New Roman Bold"/>
                </a:rPr>
                <a:t>(10 people)</a:t>
              </a:r>
            </a:p>
          </p:txBody>
        </p:sp>
      </p:grpSp>
      <p:grpSp>
        <p:nvGrpSpPr>
          <p:cNvPr id="14" name="Group 14"/>
          <p:cNvGrpSpPr/>
          <p:nvPr/>
        </p:nvGrpSpPr>
        <p:grpSpPr>
          <a:xfrm>
            <a:off x="12898720" y="7031584"/>
            <a:ext cx="2223186" cy="1300595"/>
            <a:chOff x="0" y="0"/>
            <a:chExt cx="585530" cy="342544"/>
          </a:xfrm>
        </p:grpSpPr>
        <p:sp>
          <p:nvSpPr>
            <p:cNvPr id="15" name="Freeform 15"/>
            <p:cNvSpPr/>
            <p:nvPr/>
          </p:nvSpPr>
          <p:spPr>
            <a:xfrm>
              <a:off x="0" y="0"/>
              <a:ext cx="585530" cy="342544"/>
            </a:xfrm>
            <a:custGeom>
              <a:avLst/>
              <a:gdLst/>
              <a:ahLst/>
              <a:cxnLst/>
              <a:rect l="l" t="t" r="r" b="b"/>
              <a:pathLst>
                <a:path w="585530" h="342544">
                  <a:moveTo>
                    <a:pt x="0" y="0"/>
                  </a:moveTo>
                  <a:lnTo>
                    <a:pt x="585530" y="0"/>
                  </a:lnTo>
                  <a:lnTo>
                    <a:pt x="585530" y="342544"/>
                  </a:lnTo>
                  <a:lnTo>
                    <a:pt x="0" y="342544"/>
                  </a:lnTo>
                  <a:close/>
                </a:path>
              </a:pathLst>
            </a:custGeom>
            <a:solidFill>
              <a:srgbClr val="E17415"/>
            </a:solidFill>
          </p:spPr>
          <p:txBody>
            <a:bodyPr/>
            <a:lstStyle/>
            <a:p>
              <a:endParaRPr lang="en-IN"/>
            </a:p>
          </p:txBody>
        </p:sp>
        <p:sp>
          <p:nvSpPr>
            <p:cNvPr id="16" name="TextBox 16"/>
            <p:cNvSpPr txBox="1"/>
            <p:nvPr/>
          </p:nvSpPr>
          <p:spPr>
            <a:xfrm>
              <a:off x="0" y="-47625"/>
              <a:ext cx="585530" cy="390169"/>
            </a:xfrm>
            <a:prstGeom prst="rect">
              <a:avLst/>
            </a:prstGeom>
          </p:spPr>
          <p:txBody>
            <a:bodyPr lIns="50800" tIns="50800" rIns="50800" bIns="50800" rtlCol="0" anchor="ctr"/>
            <a:lstStyle/>
            <a:p>
              <a:pPr algn="ctr">
                <a:lnSpc>
                  <a:spcPts val="2759"/>
                </a:lnSpc>
              </a:pPr>
              <a:r>
                <a:rPr lang="en-US" sz="2299" b="1">
                  <a:solidFill>
                    <a:srgbClr val="FFFFFF"/>
                  </a:solidFill>
                  <a:latin typeface="Times New Roman Bold"/>
                  <a:ea typeface="Times New Roman Bold"/>
                  <a:cs typeface="Times New Roman Bold"/>
                  <a:sym typeface="Times New Roman Bold"/>
                </a:rPr>
                <a:t>More than 7 days</a:t>
              </a:r>
            </a:p>
            <a:p>
              <a:pPr algn="ctr">
                <a:lnSpc>
                  <a:spcPts val="2759"/>
                </a:lnSpc>
              </a:pPr>
              <a:r>
                <a:rPr lang="en-US" sz="2299" b="1">
                  <a:solidFill>
                    <a:srgbClr val="FFFFFF"/>
                  </a:solidFill>
                  <a:latin typeface="Times New Roman Bold"/>
                  <a:ea typeface="Times New Roman Bold"/>
                  <a:cs typeface="Times New Roman Bold"/>
                  <a:sym typeface="Times New Roman Bold"/>
                </a:rPr>
                <a:t>(8 people)</a:t>
              </a:r>
            </a:p>
          </p:txBody>
        </p:sp>
      </p:grpSp>
      <p:sp>
        <p:nvSpPr>
          <p:cNvPr id="17" name="TextBox 17"/>
          <p:cNvSpPr txBox="1"/>
          <p:nvPr/>
        </p:nvSpPr>
        <p:spPr>
          <a:xfrm>
            <a:off x="6206960" y="2002415"/>
            <a:ext cx="5874081" cy="676275"/>
          </a:xfrm>
          <a:prstGeom prst="rect">
            <a:avLst/>
          </a:prstGeom>
        </p:spPr>
        <p:txBody>
          <a:bodyPr lIns="0" tIns="0" rIns="0" bIns="0" rtlCol="0" anchor="t">
            <a:spAutoFit/>
          </a:bodyPr>
          <a:lstStyle/>
          <a:p>
            <a:pPr algn="ctr">
              <a:lnSpc>
                <a:spcPts val="4799"/>
              </a:lnSpc>
              <a:spcBef>
                <a:spcPct val="0"/>
              </a:spcBef>
            </a:pPr>
            <a:r>
              <a:rPr lang="en-US" sz="3999" b="1">
                <a:solidFill>
                  <a:srgbClr val="000000"/>
                </a:solidFill>
                <a:latin typeface="Times New Roman Bold"/>
                <a:ea typeface="Times New Roman Bold"/>
                <a:cs typeface="Times New Roman Bold"/>
                <a:sym typeface="Times New Roman Bold"/>
              </a:rPr>
              <a:t>Sample size: </a:t>
            </a:r>
            <a:r>
              <a:rPr lang="en-US" sz="3999">
                <a:solidFill>
                  <a:srgbClr val="000000"/>
                </a:solidFill>
                <a:latin typeface="Times New Roman"/>
                <a:ea typeface="Times New Roman"/>
                <a:cs typeface="Times New Roman"/>
                <a:sym typeface="Times New Roman"/>
              </a:rPr>
              <a:t>12 individuals </a:t>
            </a:r>
          </a:p>
        </p:txBody>
      </p:sp>
      <p:sp>
        <p:nvSpPr>
          <p:cNvPr id="18" name="TextBox 18"/>
          <p:cNvSpPr txBox="1"/>
          <p:nvPr/>
        </p:nvSpPr>
        <p:spPr>
          <a:xfrm>
            <a:off x="1028700" y="2983490"/>
            <a:ext cx="7089198" cy="1524000"/>
          </a:xfrm>
          <a:prstGeom prst="rect">
            <a:avLst/>
          </a:prstGeom>
        </p:spPr>
        <p:txBody>
          <a:bodyPr lIns="0" tIns="0" rIns="0" bIns="0" rtlCol="0" anchor="t">
            <a:spAutoFit/>
          </a:bodyPr>
          <a:lstStyle/>
          <a:p>
            <a:pPr algn="just">
              <a:lnSpc>
                <a:spcPts val="3840"/>
              </a:lnSpc>
              <a:spcBef>
                <a:spcPct val="0"/>
              </a:spcBef>
            </a:pPr>
            <a:r>
              <a:rPr lang="en-US" sz="3200" b="1">
                <a:solidFill>
                  <a:srgbClr val="000000"/>
                </a:solidFill>
                <a:latin typeface="Times New Roman Bold"/>
                <a:ea typeface="Times New Roman Bold"/>
                <a:cs typeface="Times New Roman Bold"/>
                <a:sym typeface="Times New Roman Bold"/>
              </a:rPr>
              <a:t>Question:</a:t>
            </a:r>
            <a:r>
              <a:rPr lang="en-US" sz="3200">
                <a:solidFill>
                  <a:srgbClr val="000000"/>
                </a:solidFill>
                <a:latin typeface="Times New Roman"/>
                <a:ea typeface="Times New Roman"/>
                <a:cs typeface="Times New Roman"/>
                <a:sym typeface="Times New Roman"/>
              </a:rPr>
              <a:t> Have you encountered bedsores during the time of hospitalisation?</a:t>
            </a:r>
          </a:p>
        </p:txBody>
      </p:sp>
      <p:sp>
        <p:nvSpPr>
          <p:cNvPr id="19" name="TextBox 19"/>
          <p:cNvSpPr txBox="1"/>
          <p:nvPr/>
        </p:nvSpPr>
        <p:spPr>
          <a:xfrm>
            <a:off x="1427601" y="9705975"/>
            <a:ext cx="6291395" cy="533400"/>
          </a:xfrm>
          <a:prstGeom prst="rect">
            <a:avLst/>
          </a:prstGeom>
        </p:spPr>
        <p:txBody>
          <a:bodyPr lIns="0" tIns="0" rIns="0" bIns="0" rtlCol="0" anchor="t">
            <a:spAutoFit/>
          </a:bodyPr>
          <a:lstStyle/>
          <a:p>
            <a:pPr algn="ctr">
              <a:lnSpc>
                <a:spcPts val="3720"/>
              </a:lnSpc>
              <a:spcBef>
                <a:spcPct val="0"/>
              </a:spcBef>
            </a:pPr>
            <a:r>
              <a:rPr lang="en-US" sz="3100" b="1" dirty="0">
                <a:solidFill>
                  <a:srgbClr val="000000"/>
                </a:solidFill>
                <a:latin typeface="Times New Roman Bold"/>
                <a:ea typeface="Times New Roman Bold"/>
                <a:cs typeface="Times New Roman Bold"/>
                <a:sym typeface="Times New Roman Bold"/>
              </a:rPr>
              <a:t>Yes: </a:t>
            </a:r>
            <a:r>
              <a:rPr lang="en-US" sz="3100" dirty="0">
                <a:solidFill>
                  <a:srgbClr val="000000"/>
                </a:solidFill>
                <a:latin typeface="Times New Roman"/>
                <a:ea typeface="Times New Roman"/>
                <a:cs typeface="Times New Roman"/>
                <a:sym typeface="Times New Roman"/>
              </a:rPr>
              <a:t>10 individuals;  </a:t>
            </a:r>
            <a:r>
              <a:rPr lang="en-US" sz="3100" b="1" dirty="0">
                <a:solidFill>
                  <a:srgbClr val="000000"/>
                </a:solidFill>
                <a:latin typeface="Times New Roman Bold"/>
                <a:ea typeface="Times New Roman Bold"/>
                <a:cs typeface="Times New Roman Bold"/>
                <a:sym typeface="Times New Roman Bold"/>
              </a:rPr>
              <a:t>No:</a:t>
            </a:r>
            <a:r>
              <a:rPr lang="en-US" sz="3100" dirty="0">
                <a:solidFill>
                  <a:srgbClr val="000000"/>
                </a:solidFill>
                <a:latin typeface="Times New Roman"/>
                <a:ea typeface="Times New Roman"/>
                <a:cs typeface="Times New Roman"/>
                <a:sym typeface="Times New Roman"/>
              </a:rPr>
              <a:t> 2 individuals</a:t>
            </a:r>
          </a:p>
        </p:txBody>
      </p:sp>
      <p:sp>
        <p:nvSpPr>
          <p:cNvPr id="20" name="TextBox 20"/>
          <p:cNvSpPr txBox="1"/>
          <p:nvPr/>
        </p:nvSpPr>
        <p:spPr>
          <a:xfrm>
            <a:off x="10699774" y="2983490"/>
            <a:ext cx="6380547" cy="1038225"/>
          </a:xfrm>
          <a:prstGeom prst="rect">
            <a:avLst/>
          </a:prstGeom>
        </p:spPr>
        <p:txBody>
          <a:bodyPr lIns="0" tIns="0" rIns="0" bIns="0" rtlCol="0" anchor="t">
            <a:spAutoFit/>
          </a:bodyPr>
          <a:lstStyle/>
          <a:p>
            <a:pPr algn="l">
              <a:lnSpc>
                <a:spcPts val="3840"/>
              </a:lnSpc>
              <a:spcBef>
                <a:spcPct val="0"/>
              </a:spcBef>
            </a:pPr>
            <a:r>
              <a:rPr lang="en-US" sz="3200" b="1">
                <a:solidFill>
                  <a:srgbClr val="000000"/>
                </a:solidFill>
                <a:latin typeface="Times New Roman Bold"/>
                <a:ea typeface="Times New Roman Bold"/>
                <a:cs typeface="Times New Roman Bold"/>
                <a:sym typeface="Times New Roman Bold"/>
              </a:rPr>
              <a:t>Question:</a:t>
            </a:r>
            <a:r>
              <a:rPr lang="en-US" sz="3200">
                <a:solidFill>
                  <a:srgbClr val="000000"/>
                </a:solidFill>
                <a:latin typeface="Times New Roman"/>
                <a:ea typeface="Times New Roman"/>
                <a:cs typeface="Times New Roman"/>
                <a:sym typeface="Times New Roman"/>
              </a:rPr>
              <a:t> Time taken to heal the bed sores.</a:t>
            </a:r>
          </a:p>
        </p:txBody>
      </p:sp>
      <p:sp>
        <p:nvSpPr>
          <p:cNvPr id="21" name="TextBox 21"/>
          <p:cNvSpPr txBox="1"/>
          <p:nvPr/>
        </p:nvSpPr>
        <p:spPr>
          <a:xfrm>
            <a:off x="11659959" y="9334500"/>
            <a:ext cx="5208323" cy="1000125"/>
          </a:xfrm>
          <a:prstGeom prst="rect">
            <a:avLst/>
          </a:prstGeom>
        </p:spPr>
        <p:txBody>
          <a:bodyPr lIns="0" tIns="0" rIns="0" bIns="0" rtlCol="0" anchor="t">
            <a:spAutoFit/>
          </a:bodyPr>
          <a:lstStyle/>
          <a:p>
            <a:pPr algn="ctr">
              <a:lnSpc>
                <a:spcPts val="3720"/>
              </a:lnSpc>
              <a:spcBef>
                <a:spcPct val="0"/>
              </a:spcBef>
            </a:pPr>
            <a:r>
              <a:rPr lang="en-US" sz="3100" b="1">
                <a:solidFill>
                  <a:srgbClr val="000000"/>
                </a:solidFill>
                <a:latin typeface="Times New Roman Bold"/>
                <a:ea typeface="Times New Roman Bold"/>
                <a:cs typeface="Times New Roman Bold"/>
                <a:sym typeface="Times New Roman Bold"/>
              </a:rPr>
              <a:t>More than 7 days:</a:t>
            </a:r>
            <a:r>
              <a:rPr lang="en-US" sz="3100">
                <a:solidFill>
                  <a:srgbClr val="000000"/>
                </a:solidFill>
                <a:latin typeface="Times New Roman"/>
                <a:ea typeface="Times New Roman"/>
                <a:cs typeface="Times New Roman"/>
                <a:sym typeface="Times New Roman"/>
              </a:rPr>
              <a:t> 8 individuals</a:t>
            </a:r>
          </a:p>
          <a:p>
            <a:pPr algn="ctr">
              <a:lnSpc>
                <a:spcPts val="3720"/>
              </a:lnSpc>
              <a:spcBef>
                <a:spcPct val="0"/>
              </a:spcBef>
            </a:pPr>
            <a:r>
              <a:rPr lang="en-US" sz="3100" b="1">
                <a:solidFill>
                  <a:srgbClr val="000000"/>
                </a:solidFill>
                <a:latin typeface="Times New Roman Bold"/>
                <a:ea typeface="Times New Roman Bold"/>
                <a:cs typeface="Times New Roman Bold"/>
                <a:sym typeface="Times New Roman Bold"/>
              </a:rPr>
              <a:t>Upto 7 days:</a:t>
            </a:r>
            <a:r>
              <a:rPr lang="en-US" sz="3100">
                <a:solidFill>
                  <a:srgbClr val="000000"/>
                </a:solidFill>
                <a:latin typeface="Times New Roman"/>
                <a:ea typeface="Times New Roman"/>
                <a:cs typeface="Times New Roman"/>
                <a:sym typeface="Times New Roman"/>
              </a:rPr>
              <a:t> 2 individuals</a:t>
            </a:r>
          </a:p>
        </p:txBody>
      </p:sp>
      <p:grpSp>
        <p:nvGrpSpPr>
          <p:cNvPr id="22" name="Group 22"/>
          <p:cNvGrpSpPr/>
          <p:nvPr/>
        </p:nvGrpSpPr>
        <p:grpSpPr>
          <a:xfrm>
            <a:off x="14245070" y="5024212"/>
            <a:ext cx="1753671" cy="1023925"/>
            <a:chOff x="0" y="0"/>
            <a:chExt cx="461872" cy="269676"/>
          </a:xfrm>
        </p:grpSpPr>
        <p:sp>
          <p:nvSpPr>
            <p:cNvPr id="23" name="Freeform 23"/>
            <p:cNvSpPr/>
            <p:nvPr/>
          </p:nvSpPr>
          <p:spPr>
            <a:xfrm>
              <a:off x="0" y="0"/>
              <a:ext cx="461872" cy="269676"/>
            </a:xfrm>
            <a:custGeom>
              <a:avLst/>
              <a:gdLst/>
              <a:ahLst/>
              <a:cxnLst/>
              <a:rect l="l" t="t" r="r" b="b"/>
              <a:pathLst>
                <a:path w="461872" h="269676">
                  <a:moveTo>
                    <a:pt x="0" y="0"/>
                  </a:moveTo>
                  <a:lnTo>
                    <a:pt x="461872" y="0"/>
                  </a:lnTo>
                  <a:lnTo>
                    <a:pt x="461872" y="269676"/>
                  </a:lnTo>
                  <a:lnTo>
                    <a:pt x="0" y="269676"/>
                  </a:lnTo>
                  <a:close/>
                </a:path>
              </a:pathLst>
            </a:custGeom>
            <a:solidFill>
              <a:srgbClr val="3791DB"/>
            </a:solidFill>
          </p:spPr>
          <p:txBody>
            <a:bodyPr/>
            <a:lstStyle/>
            <a:p>
              <a:endParaRPr lang="en-IN"/>
            </a:p>
          </p:txBody>
        </p:sp>
        <p:sp>
          <p:nvSpPr>
            <p:cNvPr id="24" name="TextBox 24"/>
            <p:cNvSpPr txBox="1"/>
            <p:nvPr/>
          </p:nvSpPr>
          <p:spPr>
            <a:xfrm>
              <a:off x="0" y="-47625"/>
              <a:ext cx="461872" cy="317301"/>
            </a:xfrm>
            <a:prstGeom prst="rect">
              <a:avLst/>
            </a:prstGeom>
          </p:spPr>
          <p:txBody>
            <a:bodyPr lIns="50800" tIns="50800" rIns="50800" bIns="50800" rtlCol="0" anchor="ctr"/>
            <a:lstStyle/>
            <a:p>
              <a:pPr algn="ctr">
                <a:lnSpc>
                  <a:spcPts val="2759"/>
                </a:lnSpc>
              </a:pPr>
              <a:r>
                <a:rPr lang="en-US" sz="2299" b="1">
                  <a:solidFill>
                    <a:srgbClr val="FFFFFF"/>
                  </a:solidFill>
                  <a:latin typeface="Times New Roman Bold"/>
                  <a:ea typeface="Times New Roman Bold"/>
                  <a:cs typeface="Times New Roman Bold"/>
                  <a:sym typeface="Times New Roman Bold"/>
                </a:rPr>
                <a:t>Upto 7 days</a:t>
              </a:r>
            </a:p>
            <a:p>
              <a:pPr algn="ctr">
                <a:lnSpc>
                  <a:spcPts val="2759"/>
                </a:lnSpc>
              </a:pPr>
              <a:r>
                <a:rPr lang="en-US" sz="2299" b="1">
                  <a:solidFill>
                    <a:srgbClr val="FFFFFF"/>
                  </a:solidFill>
                  <a:latin typeface="Times New Roman Bold"/>
                  <a:ea typeface="Times New Roman Bold"/>
                  <a:cs typeface="Times New Roman Bold"/>
                  <a:sym typeface="Times New Roman Bold"/>
                </a:rPr>
                <a:t>(2 people)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sp>
        <p:nvSpPr>
          <p:cNvPr id="2" name="Freeform 2"/>
          <p:cNvSpPr/>
          <p:nvPr/>
        </p:nvSpPr>
        <p:spPr>
          <a:xfrm>
            <a:off x="15594333" y="196216"/>
            <a:ext cx="1664967" cy="1664967"/>
          </a:xfrm>
          <a:custGeom>
            <a:avLst/>
            <a:gdLst/>
            <a:ahLst/>
            <a:cxnLst/>
            <a:rect l="l" t="t" r="r" b="b"/>
            <a:pathLst>
              <a:path w="1664967" h="1664967">
                <a:moveTo>
                  <a:pt x="0" y="0"/>
                </a:moveTo>
                <a:lnTo>
                  <a:pt x="1664967" y="0"/>
                </a:lnTo>
                <a:lnTo>
                  <a:pt x="1664967" y="1664967"/>
                </a:lnTo>
                <a:lnTo>
                  <a:pt x="0" y="1664967"/>
                </a:lnTo>
                <a:lnTo>
                  <a:pt x="0" y="0"/>
                </a:lnTo>
                <a:close/>
              </a:path>
            </a:pathLst>
          </a:custGeom>
          <a:blipFill>
            <a:blip r:embed="rId2">
              <a:extLst>
                <a:ext uri="{96DAC541-7B7A-43D3-8B79-37D633B846F1}">
                  <asvg:svgBlip xmlns:asvg="http://schemas.microsoft.com/office/drawing/2016/SVG/main" r:embed="rId3"/>
                </a:ext>
              </a:extLst>
            </a:blip>
            <a:stretch>
              <a:fillRect t="-857" b="-857"/>
            </a:stretch>
          </a:blipFill>
        </p:spPr>
        <p:txBody>
          <a:bodyPr/>
          <a:lstStyle/>
          <a:p>
            <a:endParaRPr lang="en-IN"/>
          </a:p>
        </p:txBody>
      </p:sp>
      <p:grpSp>
        <p:nvGrpSpPr>
          <p:cNvPr id="3" name="Group 3"/>
          <p:cNvGrpSpPr/>
          <p:nvPr/>
        </p:nvGrpSpPr>
        <p:grpSpPr>
          <a:xfrm>
            <a:off x="1371599" y="647700"/>
            <a:ext cx="14256261" cy="1703540"/>
            <a:chOff x="-2650267" y="-142875"/>
            <a:chExt cx="19904933" cy="2271387"/>
          </a:xfrm>
        </p:grpSpPr>
        <p:sp>
          <p:nvSpPr>
            <p:cNvPr id="4" name="Freeform 4"/>
            <p:cNvSpPr/>
            <p:nvPr/>
          </p:nvSpPr>
          <p:spPr>
            <a:xfrm>
              <a:off x="0" y="0"/>
              <a:ext cx="17254666" cy="2128512"/>
            </a:xfrm>
            <a:custGeom>
              <a:avLst/>
              <a:gdLst/>
              <a:ahLst/>
              <a:cxnLst/>
              <a:rect l="l" t="t" r="r" b="b"/>
              <a:pathLst>
                <a:path w="17254666" h="2128512">
                  <a:moveTo>
                    <a:pt x="0" y="0"/>
                  </a:moveTo>
                  <a:lnTo>
                    <a:pt x="17254666" y="0"/>
                  </a:lnTo>
                  <a:lnTo>
                    <a:pt x="17254666" y="2128512"/>
                  </a:lnTo>
                  <a:lnTo>
                    <a:pt x="0" y="2128512"/>
                  </a:lnTo>
                  <a:close/>
                </a:path>
              </a:pathLst>
            </a:custGeom>
            <a:solidFill>
              <a:srgbClr val="000000">
                <a:alpha val="0"/>
              </a:srgbClr>
            </a:solidFill>
          </p:spPr>
          <p:txBody>
            <a:bodyPr/>
            <a:lstStyle/>
            <a:p>
              <a:endParaRPr lang="en-IN" sz="1600"/>
            </a:p>
          </p:txBody>
        </p:sp>
        <p:sp>
          <p:nvSpPr>
            <p:cNvPr id="5" name="TextBox 5"/>
            <p:cNvSpPr txBox="1"/>
            <p:nvPr/>
          </p:nvSpPr>
          <p:spPr>
            <a:xfrm>
              <a:off x="-2650267" y="-142875"/>
              <a:ext cx="19904933" cy="2271387"/>
            </a:xfrm>
            <a:prstGeom prst="rect">
              <a:avLst/>
            </a:prstGeom>
          </p:spPr>
          <p:txBody>
            <a:bodyPr lIns="0" tIns="0" rIns="0" bIns="0" rtlCol="0" anchor="t"/>
            <a:lstStyle/>
            <a:p>
              <a:pPr algn="ctr">
                <a:lnSpc>
                  <a:spcPts val="8120"/>
                </a:lnSpc>
              </a:pPr>
              <a:r>
                <a:rPr lang="en-US" sz="4800" b="1" dirty="0">
                  <a:solidFill>
                    <a:srgbClr val="000000"/>
                  </a:solidFill>
                  <a:latin typeface="Cavolini" panose="03000502040302020204" pitchFamily="66" charset="0"/>
                  <a:ea typeface="Arimo"/>
                  <a:cs typeface="Cavolini" panose="03000502040302020204" pitchFamily="66" charset="0"/>
                  <a:sym typeface="Arimo"/>
                </a:rPr>
                <a:t>Severity of the problem (Doctor’s Input)</a:t>
              </a:r>
            </a:p>
          </p:txBody>
        </p:sp>
      </p:grpSp>
      <p:grpSp>
        <p:nvGrpSpPr>
          <p:cNvPr id="6" name="Group 6"/>
          <p:cNvGrpSpPr/>
          <p:nvPr/>
        </p:nvGrpSpPr>
        <p:grpSpPr>
          <a:xfrm>
            <a:off x="1028700" y="1968339"/>
            <a:ext cx="16230600" cy="8094550"/>
            <a:chOff x="0" y="-975475"/>
            <a:chExt cx="25966265" cy="12949936"/>
          </a:xfrm>
        </p:grpSpPr>
        <p:sp>
          <p:nvSpPr>
            <p:cNvPr id="7" name="Freeform 7"/>
            <p:cNvSpPr/>
            <p:nvPr/>
          </p:nvSpPr>
          <p:spPr>
            <a:xfrm>
              <a:off x="0" y="0"/>
              <a:ext cx="25966265" cy="11974461"/>
            </a:xfrm>
            <a:custGeom>
              <a:avLst/>
              <a:gdLst/>
              <a:ahLst/>
              <a:cxnLst/>
              <a:rect l="l" t="t" r="r" b="b"/>
              <a:pathLst>
                <a:path w="25966265" h="11974461">
                  <a:moveTo>
                    <a:pt x="0" y="0"/>
                  </a:moveTo>
                  <a:lnTo>
                    <a:pt x="25966265" y="0"/>
                  </a:lnTo>
                  <a:lnTo>
                    <a:pt x="25966265" y="11974461"/>
                  </a:lnTo>
                  <a:lnTo>
                    <a:pt x="0" y="11974461"/>
                  </a:lnTo>
                  <a:close/>
                </a:path>
              </a:pathLst>
            </a:custGeom>
            <a:solidFill>
              <a:srgbClr val="000000">
                <a:alpha val="0"/>
              </a:srgbClr>
            </a:solidFill>
          </p:spPr>
          <p:txBody>
            <a:bodyPr/>
            <a:lstStyle/>
            <a:p>
              <a:endParaRPr lang="en-IN"/>
            </a:p>
          </p:txBody>
        </p:sp>
        <p:sp>
          <p:nvSpPr>
            <p:cNvPr id="8" name="TextBox 8"/>
            <p:cNvSpPr txBox="1"/>
            <p:nvPr/>
          </p:nvSpPr>
          <p:spPr>
            <a:xfrm>
              <a:off x="0" y="-975475"/>
              <a:ext cx="25966265" cy="12949936"/>
            </a:xfrm>
            <a:prstGeom prst="rect">
              <a:avLst/>
            </a:prstGeom>
          </p:spPr>
          <p:txBody>
            <a:bodyPr lIns="0" tIns="0" rIns="0" bIns="0" rtlCol="0" anchor="t"/>
            <a:lstStyle/>
            <a:p>
              <a:pPr marL="457200" marR="0" lvl="0" indent="-457200" algn="just" defTabSz="914400" rtl="0" eaLnBrk="0" fontAlgn="base" latinLnBrk="0" hangingPunct="0">
                <a:lnSpc>
                  <a:spcPct val="150000"/>
                </a:lnSpc>
                <a:spcBef>
                  <a:spcPct val="0"/>
                </a:spcBef>
                <a:spcAft>
                  <a:spcPts val="125"/>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Bedsores are a major concern for patients and play a vital role in patient care and management.</a:t>
              </a:r>
            </a:p>
            <a:p>
              <a:pPr marL="457200" marR="0" lvl="0" indent="-457200" algn="just" defTabSz="914400" rtl="0" eaLnBrk="0" fontAlgn="base" latinLnBrk="0" hangingPunct="0">
                <a:lnSpc>
                  <a:spcPct val="150000"/>
                </a:lnSpc>
                <a:spcBef>
                  <a:spcPct val="0"/>
                </a:spcBef>
                <a:spcAft>
                  <a:spcPts val="125"/>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Various methods have been developed to address this issue, but they are only applied after bedsores have already formed.</a:t>
              </a:r>
            </a:p>
            <a:p>
              <a:pPr marL="457200" marR="0" lvl="0" indent="-457200" algn="just" defTabSz="914400" rtl="0" eaLnBrk="0" fontAlgn="base" latinLnBrk="0" hangingPunct="0">
                <a:lnSpc>
                  <a:spcPct val="150000"/>
                </a:lnSpc>
                <a:spcBef>
                  <a:spcPct val="0"/>
                </a:spcBef>
                <a:spcAft>
                  <a:spcPts val="125"/>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Currently, multiple beds and mattresses are available that claim to prevent bedsores.</a:t>
              </a:r>
            </a:p>
            <a:p>
              <a:pPr marL="457200" marR="0" lvl="0" indent="-457200" algn="just" defTabSz="914400" rtl="0" eaLnBrk="0" fontAlgn="base" latinLnBrk="0" hangingPunct="0">
                <a:lnSpc>
                  <a:spcPct val="150000"/>
                </a:lnSpc>
                <a:spcBef>
                  <a:spcPct val="0"/>
                </a:spcBef>
                <a:spcAft>
                  <a:spcPts val="125"/>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However, all of these solutions require manual intervention, making them challenging to manage.</a:t>
              </a:r>
            </a:p>
            <a:p>
              <a:pPr marL="457200" marR="0" lvl="0" indent="-457200" algn="just" defTabSz="914400" rtl="0" eaLnBrk="0" fontAlgn="base" latinLnBrk="0" hangingPunct="0">
                <a:lnSpc>
                  <a:spcPct val="150000"/>
                </a:lnSpc>
                <a:spcBef>
                  <a:spcPct val="0"/>
                </a:spcBef>
                <a:spcAft>
                  <a:spcPts val="125"/>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Eliminating the need for manual intervention is essential, as it saves time, labor, and costs while enhancing patient care.</a:t>
              </a:r>
            </a:p>
            <a:p>
              <a:pPr marL="457200" marR="0" lvl="0" indent="-457200" algn="just" defTabSz="914400" rtl="0" eaLnBrk="0" fontAlgn="base" latinLnBrk="0" hangingPunct="0">
                <a:lnSpc>
                  <a:spcPct val="150000"/>
                </a:lnSpc>
                <a:spcBef>
                  <a:spcPct val="0"/>
                </a:spcBef>
                <a:spcAft>
                  <a:spcPts val="125"/>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Incorporating features that improve blood circulation can further help in preventing bedsores</a:t>
              </a: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algn="r">
                <a:lnSpc>
                  <a:spcPts val="4928"/>
                </a:lnSpc>
              </a:pPr>
              <a:r>
                <a:rPr lang="en-US" sz="3099" b="1" dirty="0">
                  <a:solidFill>
                    <a:srgbClr val="000000"/>
                  </a:solidFill>
                  <a:latin typeface="Playpen Sans Bold"/>
                  <a:ea typeface="Playpen Sans Bold"/>
                  <a:cs typeface="Playpen Sans Bold"/>
                  <a:sym typeface="Playpen Sans Bold"/>
                </a:rPr>
                <a:t>Dr. Rakesh </a:t>
              </a:r>
              <a:r>
                <a:rPr lang="en-US" sz="3099" b="1" dirty="0" err="1">
                  <a:solidFill>
                    <a:srgbClr val="000000"/>
                  </a:solidFill>
                  <a:latin typeface="Playpen Sans Bold"/>
                  <a:ea typeface="Playpen Sans Bold"/>
                  <a:cs typeface="Playpen Sans Bold"/>
                  <a:sym typeface="Playpen Sans Bold"/>
                </a:rPr>
                <a:t>Salunkhe</a:t>
              </a:r>
              <a:endParaRPr lang="en-US" sz="3099" b="1" dirty="0">
                <a:solidFill>
                  <a:srgbClr val="000000"/>
                </a:solidFill>
                <a:latin typeface="Playpen Sans Bold"/>
                <a:ea typeface="Playpen Sans Bold"/>
                <a:cs typeface="Playpen Sans Bold"/>
                <a:sym typeface="Playpen Sans Bold"/>
              </a:endParaRPr>
            </a:p>
            <a:p>
              <a:pPr algn="r">
                <a:lnSpc>
                  <a:spcPts val="4928"/>
                </a:lnSpc>
              </a:pPr>
              <a:r>
                <a:rPr lang="en-US" sz="3099" b="1" dirty="0">
                  <a:solidFill>
                    <a:srgbClr val="000000"/>
                  </a:solidFill>
                  <a:latin typeface="Playpen Sans Bold"/>
                  <a:ea typeface="Playpen Sans Bold"/>
                  <a:cs typeface="Playpen Sans Bold"/>
                  <a:sym typeface="Playpen Sans Bold"/>
                </a:rPr>
                <a:t>Dr. Shrinivas </a:t>
              </a:r>
              <a:r>
                <a:rPr lang="en-US" sz="3099" b="1" dirty="0" err="1">
                  <a:solidFill>
                    <a:srgbClr val="000000"/>
                  </a:solidFill>
                  <a:latin typeface="Playpen Sans Bold"/>
                  <a:ea typeface="Playpen Sans Bold"/>
                  <a:cs typeface="Playpen Sans Bold"/>
                  <a:sym typeface="Playpen Sans Bold"/>
                </a:rPr>
                <a:t>Vidhmvar</a:t>
              </a:r>
              <a:endParaRPr lang="en-US" sz="3099" b="1" dirty="0">
                <a:solidFill>
                  <a:srgbClr val="000000"/>
                </a:solidFill>
                <a:latin typeface="Playpen Sans Bold"/>
                <a:ea typeface="Playpen Sans Bold"/>
                <a:cs typeface="Playpen Sans Bold"/>
                <a:sym typeface="Playpen Sans Bold"/>
              </a:endParaRPr>
            </a:p>
            <a:p>
              <a:pPr algn="r">
                <a:lnSpc>
                  <a:spcPts val="4928"/>
                </a:lnSpc>
              </a:pPr>
              <a:r>
                <a:rPr lang="en-US" sz="3099" b="1" dirty="0">
                  <a:solidFill>
                    <a:srgbClr val="000000"/>
                  </a:solidFill>
                  <a:latin typeface="Playpen Sans Bold"/>
                  <a:ea typeface="Playpen Sans Bold"/>
                  <a:cs typeface="Playpen Sans Bold"/>
                  <a:sym typeface="Playpen Sans Bold"/>
                </a:rPr>
                <a:t>(Govt Medical College, Latur, </a:t>
              </a:r>
              <a:r>
                <a:rPr lang="en-US" sz="3099" b="1" dirty="0" err="1">
                  <a:solidFill>
                    <a:srgbClr val="000000"/>
                  </a:solidFill>
                  <a:latin typeface="Playpen Sans Bold"/>
                  <a:ea typeface="Playpen Sans Bold"/>
                  <a:cs typeface="Playpen Sans Bold"/>
                  <a:sym typeface="Playpen Sans Bold"/>
                </a:rPr>
                <a:t>Maharastra</a:t>
              </a:r>
              <a:r>
                <a:rPr lang="en-US" sz="3099" b="1" dirty="0">
                  <a:solidFill>
                    <a:srgbClr val="000000"/>
                  </a:solidFill>
                  <a:latin typeface="Playpen Sans Bold"/>
                  <a:ea typeface="Playpen Sans Bold"/>
                  <a:cs typeface="Playpen Sans Bold"/>
                  <a:sym typeface="Playpen Sans Bold"/>
                </a:rPr>
                <a: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a:extLst>
            <a:ext uri="{FF2B5EF4-FFF2-40B4-BE49-F238E27FC236}">
              <a16:creationId xmlns:a16="http://schemas.microsoft.com/office/drawing/2014/main" id="{B07B8634-CE30-CF03-1A46-CE1D3CCD2B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161B09-B96E-267A-F09C-FF8D0E49C733}"/>
              </a:ext>
            </a:extLst>
          </p:cNvPr>
          <p:cNvSpPr/>
          <p:nvPr/>
        </p:nvSpPr>
        <p:spPr>
          <a:xfrm>
            <a:off x="12725400" y="-190500"/>
            <a:ext cx="1564105" cy="1359350"/>
          </a:xfrm>
          <a:custGeom>
            <a:avLst/>
            <a:gdLst/>
            <a:ahLst/>
            <a:cxnLst/>
            <a:rect l="l" t="t" r="r" b="b"/>
            <a:pathLst>
              <a:path w="1564105" h="1359350">
                <a:moveTo>
                  <a:pt x="0" y="0"/>
                </a:moveTo>
                <a:lnTo>
                  <a:pt x="1564106" y="0"/>
                </a:lnTo>
                <a:lnTo>
                  <a:pt x="1564106" y="1359349"/>
                </a:lnTo>
                <a:lnTo>
                  <a:pt x="0" y="13593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a:extLst>
              <a:ext uri="{FF2B5EF4-FFF2-40B4-BE49-F238E27FC236}">
                <a16:creationId xmlns:a16="http://schemas.microsoft.com/office/drawing/2014/main" id="{80473FC3-2315-3466-253B-2456FF2937EA}"/>
              </a:ext>
            </a:extLst>
          </p:cNvPr>
          <p:cNvGrpSpPr/>
          <p:nvPr/>
        </p:nvGrpSpPr>
        <p:grpSpPr>
          <a:xfrm>
            <a:off x="4599055" y="-258229"/>
            <a:ext cx="9571876" cy="818680"/>
            <a:chOff x="-2780764" y="-215027"/>
            <a:chExt cx="12762502" cy="2188857"/>
          </a:xfrm>
        </p:grpSpPr>
        <p:sp>
          <p:nvSpPr>
            <p:cNvPr id="4" name="Freeform 4">
              <a:extLst>
                <a:ext uri="{FF2B5EF4-FFF2-40B4-BE49-F238E27FC236}">
                  <a16:creationId xmlns:a16="http://schemas.microsoft.com/office/drawing/2014/main" id="{94C66DF9-3C84-6189-E86F-EB482B94BE25}"/>
                </a:ext>
              </a:extLst>
            </p:cNvPr>
            <p:cNvSpPr/>
            <p:nvPr/>
          </p:nvSpPr>
          <p:spPr>
            <a:xfrm>
              <a:off x="426736" y="-215027"/>
              <a:ext cx="9555002" cy="1788805"/>
            </a:xfrm>
            <a:custGeom>
              <a:avLst/>
              <a:gdLst/>
              <a:ahLst/>
              <a:cxnLst/>
              <a:rect l="l" t="t" r="r" b="b"/>
              <a:pathLst>
                <a:path w="9555002" h="1788805">
                  <a:moveTo>
                    <a:pt x="0" y="0"/>
                  </a:moveTo>
                  <a:lnTo>
                    <a:pt x="9555002" y="0"/>
                  </a:lnTo>
                  <a:lnTo>
                    <a:pt x="9555002" y="1788805"/>
                  </a:lnTo>
                  <a:lnTo>
                    <a:pt x="0" y="1788805"/>
                  </a:lnTo>
                  <a:close/>
                </a:path>
              </a:pathLst>
            </a:custGeom>
            <a:solidFill>
              <a:srgbClr val="000000">
                <a:alpha val="0"/>
              </a:srgbClr>
            </a:solidFill>
          </p:spPr>
          <p:txBody>
            <a:bodyPr/>
            <a:lstStyle/>
            <a:p>
              <a:endParaRPr lang="en-IN"/>
            </a:p>
          </p:txBody>
        </p:sp>
        <p:sp>
          <p:nvSpPr>
            <p:cNvPr id="5" name="TextBox 5">
              <a:extLst>
                <a:ext uri="{FF2B5EF4-FFF2-40B4-BE49-F238E27FC236}">
                  <a16:creationId xmlns:a16="http://schemas.microsoft.com/office/drawing/2014/main" id="{3BBC7D8F-41A7-1FD7-A0DF-320B1206677A}"/>
                </a:ext>
              </a:extLst>
            </p:cNvPr>
            <p:cNvSpPr txBox="1"/>
            <p:nvPr/>
          </p:nvSpPr>
          <p:spPr>
            <a:xfrm>
              <a:off x="-2780764" y="-215027"/>
              <a:ext cx="12092702" cy="2188857"/>
            </a:xfrm>
            <a:prstGeom prst="rect">
              <a:avLst/>
            </a:prstGeom>
          </p:spPr>
          <p:txBody>
            <a:bodyPr lIns="0" tIns="0" rIns="0" bIns="0" rtlCol="0" anchor="t"/>
            <a:lstStyle/>
            <a:p>
              <a:pPr algn="ctr">
                <a:lnSpc>
                  <a:spcPts val="11760"/>
                </a:lnSpc>
              </a:pPr>
              <a:r>
                <a:rPr lang="en-US" sz="6600" b="1" dirty="0">
                  <a:solidFill>
                    <a:srgbClr val="000000"/>
                  </a:solidFill>
                  <a:latin typeface="Cavolini" panose="03000502040302020204" pitchFamily="66" charset="0"/>
                  <a:ea typeface="Arimo"/>
                  <a:cs typeface="Cavolini" panose="03000502040302020204" pitchFamily="66" charset="0"/>
                  <a:sym typeface="Arimo"/>
                </a:rPr>
                <a:t>Literature Review</a:t>
              </a:r>
            </a:p>
          </p:txBody>
        </p:sp>
      </p:grpSp>
      <p:sp>
        <p:nvSpPr>
          <p:cNvPr id="6" name="Freeform 6">
            <a:extLst>
              <a:ext uri="{FF2B5EF4-FFF2-40B4-BE49-F238E27FC236}">
                <a16:creationId xmlns:a16="http://schemas.microsoft.com/office/drawing/2014/main" id="{24F2EFAE-3D5A-3B2D-3679-6071DE9293F9}"/>
              </a:ext>
            </a:extLst>
          </p:cNvPr>
          <p:cNvSpPr/>
          <p:nvPr/>
        </p:nvSpPr>
        <p:spPr>
          <a:xfrm>
            <a:off x="148066" y="876300"/>
            <a:ext cx="4581653" cy="2083855"/>
          </a:xfrm>
          <a:custGeom>
            <a:avLst/>
            <a:gdLst/>
            <a:ahLst/>
            <a:cxnLst/>
            <a:rect l="l" t="t" r="r" b="b"/>
            <a:pathLst>
              <a:path w="4581653" h="6244161">
                <a:moveTo>
                  <a:pt x="0" y="0"/>
                </a:moveTo>
                <a:lnTo>
                  <a:pt x="4581653" y="0"/>
                </a:lnTo>
                <a:lnTo>
                  <a:pt x="4581653" y="6244160"/>
                </a:lnTo>
                <a:lnTo>
                  <a:pt x="0" y="6244160"/>
                </a:lnTo>
                <a:lnTo>
                  <a:pt x="0" y="0"/>
                </a:lnTo>
                <a:close/>
              </a:path>
            </a:pathLst>
          </a:custGeom>
          <a:blipFill>
            <a:blip r:embed="rId4"/>
            <a:stretch>
              <a:fillRect t="-1" b="-199644"/>
            </a:stretch>
          </a:blipFill>
          <a:ln w="38100" cap="sq">
            <a:solidFill>
              <a:srgbClr val="000000"/>
            </a:solidFill>
            <a:prstDash val="solid"/>
            <a:miter/>
          </a:ln>
        </p:spPr>
        <p:txBody>
          <a:bodyPr/>
          <a:lstStyle/>
          <a:p>
            <a:endParaRPr lang="en-IN" dirty="0"/>
          </a:p>
        </p:txBody>
      </p:sp>
      <p:sp>
        <p:nvSpPr>
          <p:cNvPr id="7" name="Freeform 7">
            <a:extLst>
              <a:ext uri="{FF2B5EF4-FFF2-40B4-BE49-F238E27FC236}">
                <a16:creationId xmlns:a16="http://schemas.microsoft.com/office/drawing/2014/main" id="{631BF1A4-2E9B-08AC-1302-81D0F9F6D28B}"/>
              </a:ext>
            </a:extLst>
          </p:cNvPr>
          <p:cNvSpPr/>
          <p:nvPr/>
        </p:nvSpPr>
        <p:spPr>
          <a:xfrm>
            <a:off x="157210" y="3280576"/>
            <a:ext cx="4572509" cy="1177124"/>
          </a:xfrm>
          <a:custGeom>
            <a:avLst/>
            <a:gdLst/>
            <a:ahLst/>
            <a:cxnLst/>
            <a:rect l="l" t="t" r="r" b="b"/>
            <a:pathLst>
              <a:path w="4664418" h="5799387">
                <a:moveTo>
                  <a:pt x="0" y="0"/>
                </a:moveTo>
                <a:lnTo>
                  <a:pt x="4664418" y="0"/>
                </a:lnTo>
                <a:lnTo>
                  <a:pt x="4664418" y="5799387"/>
                </a:lnTo>
                <a:lnTo>
                  <a:pt x="0" y="5799387"/>
                </a:lnTo>
                <a:lnTo>
                  <a:pt x="0" y="0"/>
                </a:lnTo>
                <a:close/>
              </a:path>
            </a:pathLst>
          </a:custGeom>
          <a:blipFill>
            <a:blip r:embed="rId5"/>
            <a:stretch>
              <a:fillRect r="-3195" b="-444307"/>
            </a:stretch>
          </a:blipFill>
          <a:ln w="38100" cap="sq">
            <a:solidFill>
              <a:srgbClr val="000000"/>
            </a:solidFill>
            <a:prstDash val="solid"/>
            <a:miter/>
          </a:ln>
        </p:spPr>
        <p:txBody>
          <a:bodyPr/>
          <a:lstStyle/>
          <a:p>
            <a:endParaRPr lang="en-IN" dirty="0"/>
          </a:p>
        </p:txBody>
      </p:sp>
      <p:sp>
        <p:nvSpPr>
          <p:cNvPr id="8" name="Freeform 8">
            <a:extLst>
              <a:ext uri="{FF2B5EF4-FFF2-40B4-BE49-F238E27FC236}">
                <a16:creationId xmlns:a16="http://schemas.microsoft.com/office/drawing/2014/main" id="{06D69DB7-6C17-D3A5-9067-F1C06E7FA975}"/>
              </a:ext>
            </a:extLst>
          </p:cNvPr>
          <p:cNvSpPr/>
          <p:nvPr/>
        </p:nvSpPr>
        <p:spPr>
          <a:xfrm>
            <a:off x="148066" y="4876475"/>
            <a:ext cx="4643390" cy="1714825"/>
          </a:xfrm>
          <a:custGeom>
            <a:avLst/>
            <a:gdLst/>
            <a:ahLst/>
            <a:cxnLst/>
            <a:rect l="l" t="t" r="r" b="b"/>
            <a:pathLst>
              <a:path w="4395861" h="6244161">
                <a:moveTo>
                  <a:pt x="0" y="0"/>
                </a:moveTo>
                <a:lnTo>
                  <a:pt x="4395861" y="0"/>
                </a:lnTo>
                <a:lnTo>
                  <a:pt x="4395861" y="6244160"/>
                </a:lnTo>
                <a:lnTo>
                  <a:pt x="0" y="6244160"/>
                </a:lnTo>
                <a:lnTo>
                  <a:pt x="0" y="0"/>
                </a:lnTo>
                <a:close/>
              </a:path>
            </a:pathLst>
          </a:custGeom>
          <a:blipFill>
            <a:blip r:embed="rId6"/>
            <a:stretch>
              <a:fillRect l="-2387" t="-3" r="-1567" b="-294117"/>
            </a:stretch>
          </a:blipFill>
          <a:ln w="38100" cap="sq">
            <a:solidFill>
              <a:srgbClr val="000000"/>
            </a:solidFill>
            <a:prstDash val="solid"/>
            <a:miter/>
          </a:ln>
        </p:spPr>
        <p:txBody>
          <a:bodyPr/>
          <a:lstStyle/>
          <a:p>
            <a:endParaRPr lang="en-IN"/>
          </a:p>
        </p:txBody>
      </p:sp>
      <p:sp>
        <p:nvSpPr>
          <p:cNvPr id="9" name="Freeform 9">
            <a:extLst>
              <a:ext uri="{FF2B5EF4-FFF2-40B4-BE49-F238E27FC236}">
                <a16:creationId xmlns:a16="http://schemas.microsoft.com/office/drawing/2014/main" id="{6CC49163-FC86-5D7B-95C5-6851AB0CA4F6}"/>
              </a:ext>
            </a:extLst>
          </p:cNvPr>
          <p:cNvSpPr/>
          <p:nvPr/>
        </p:nvSpPr>
        <p:spPr>
          <a:xfrm>
            <a:off x="157209" y="7010075"/>
            <a:ext cx="4572509" cy="2857825"/>
          </a:xfrm>
          <a:custGeom>
            <a:avLst/>
            <a:gdLst/>
            <a:ahLst/>
            <a:cxnLst/>
            <a:rect l="l" t="t" r="r" b="b"/>
            <a:pathLst>
              <a:path w="4128238" h="5753642">
                <a:moveTo>
                  <a:pt x="0" y="0"/>
                </a:moveTo>
                <a:lnTo>
                  <a:pt x="4128239" y="0"/>
                </a:lnTo>
                <a:lnTo>
                  <a:pt x="4128239" y="5753642"/>
                </a:lnTo>
                <a:lnTo>
                  <a:pt x="0" y="5753642"/>
                </a:lnTo>
                <a:lnTo>
                  <a:pt x="0" y="0"/>
                </a:lnTo>
                <a:close/>
              </a:path>
            </a:pathLst>
          </a:custGeom>
          <a:blipFill>
            <a:blip r:embed="rId7"/>
            <a:stretch>
              <a:fillRect t="-120906"/>
            </a:stretch>
          </a:blipFill>
          <a:ln w="38100" cap="sq">
            <a:solidFill>
              <a:srgbClr val="000000"/>
            </a:solidFill>
            <a:prstDash val="solid"/>
            <a:miter/>
          </a:ln>
        </p:spPr>
        <p:txBody>
          <a:bodyPr/>
          <a:lstStyle/>
          <a:p>
            <a:endParaRPr lang="en-IN" dirty="0"/>
          </a:p>
        </p:txBody>
      </p:sp>
      <p:sp>
        <p:nvSpPr>
          <p:cNvPr id="10" name="TextBox 9">
            <a:extLst>
              <a:ext uri="{FF2B5EF4-FFF2-40B4-BE49-F238E27FC236}">
                <a16:creationId xmlns:a16="http://schemas.microsoft.com/office/drawing/2014/main" id="{4926D802-B185-1CD3-1EA8-60ACE5F6E29E}"/>
              </a:ext>
            </a:extLst>
          </p:cNvPr>
          <p:cNvSpPr txBox="1"/>
          <p:nvPr/>
        </p:nvSpPr>
        <p:spPr>
          <a:xfrm>
            <a:off x="5105400" y="1271631"/>
            <a:ext cx="12801600" cy="9325630"/>
          </a:xfrm>
          <a:prstGeom prst="rect">
            <a:avLst/>
          </a:prstGeom>
          <a:noFill/>
        </p:spPr>
        <p:txBody>
          <a:bodyPr wrap="square" rtlCol="0">
            <a:spAutoFit/>
          </a:bodyPr>
          <a:lstStyle/>
          <a:p>
            <a:pPr marL="514350" indent="-514350">
              <a:buFont typeface="+mj-lt"/>
              <a:buAutoNum type="arabicPeriod"/>
            </a:pPr>
            <a:r>
              <a:rPr lang="en-IN" sz="2400" b="1" dirty="0">
                <a:latin typeface="Times New Roman" panose="02020603050405020304" pitchFamily="18" charset="0"/>
                <a:cs typeface="Times New Roman" panose="02020603050405020304" pitchFamily="18" charset="0"/>
              </a:rPr>
              <a:t>Reasons for pressure ulcers:</a:t>
            </a:r>
          </a:p>
          <a:p>
            <a:pPr marL="457200" indent="173038">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Prolonged and uneven pressure distribution</a:t>
            </a:r>
          </a:p>
          <a:p>
            <a:pPr marL="457200" indent="173038"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Changes in blood supply to the dermal tissue (</a:t>
            </a:r>
            <a:r>
              <a:rPr lang="en-US" sz="2400" b="0" i="0" dirty="0">
                <a:solidFill>
                  <a:srgbClr val="1B1B1B"/>
                </a:solidFill>
                <a:effectLst/>
                <a:latin typeface="Cambria" panose="02040503050406030204" pitchFamily="18" charset="0"/>
              </a:rPr>
              <a:t>The normal capillary pressure ranges from 16 to 33 mm Hg in different segments. External pressure of more than 33 mm Hg occludes the blood vessel so that the underlying tissues become anoxic and if the pressure continues for a critical duration, cell death and eventual result in ulceration.)</a:t>
            </a:r>
          </a:p>
          <a:p>
            <a:pPr marL="457200" indent="173038">
              <a:buFont typeface="Arial" panose="020B0604020202020204" pitchFamily="34" charset="0"/>
              <a:buChar char="•"/>
            </a:pPr>
            <a:r>
              <a:rPr lang="en-US" sz="2400" dirty="0">
                <a:solidFill>
                  <a:srgbClr val="1B1B1B"/>
                </a:solidFill>
                <a:latin typeface="Cambria" panose="02040503050406030204" pitchFamily="18" charset="0"/>
                <a:cs typeface="Times New Roman" panose="02020603050405020304" pitchFamily="18" charset="0"/>
              </a:rPr>
              <a:t>Shearing</a:t>
            </a:r>
          </a:p>
          <a:p>
            <a:pPr marL="457200" indent="173038">
              <a:buFont typeface="Arial" panose="020B0604020202020204" pitchFamily="34" charset="0"/>
              <a:buChar char="•"/>
            </a:pPr>
            <a:r>
              <a:rPr lang="en-US" sz="2400" dirty="0">
                <a:solidFill>
                  <a:srgbClr val="1B1B1B"/>
                </a:solidFill>
                <a:latin typeface="Cambria" panose="02040503050406030204" pitchFamily="18" charset="0"/>
                <a:cs typeface="Times New Roman" panose="02020603050405020304" pitchFamily="18" charset="0"/>
              </a:rPr>
              <a:t>Friction</a:t>
            </a:r>
          </a:p>
          <a:p>
            <a:pPr marL="457200" indent="173038">
              <a:buFont typeface="Arial" panose="020B0604020202020204" pitchFamily="34" charset="0"/>
              <a:buChar char="•"/>
            </a:pPr>
            <a:r>
              <a:rPr lang="en-US" sz="2400" dirty="0">
                <a:solidFill>
                  <a:srgbClr val="1B1B1B"/>
                </a:solidFill>
                <a:latin typeface="Cambria" panose="02040503050406030204" pitchFamily="18" charset="0"/>
                <a:cs typeface="Times New Roman" panose="02020603050405020304" pitchFamily="18" charset="0"/>
              </a:rPr>
              <a:t>Moisture</a:t>
            </a:r>
          </a:p>
          <a:p>
            <a:pPr marL="457200" indent="173038">
              <a:buFont typeface="Arial" panose="020B0604020202020204" pitchFamily="34" charset="0"/>
              <a:buChar char="•"/>
            </a:pPr>
            <a:r>
              <a:rPr lang="en-US" sz="2400" dirty="0">
                <a:solidFill>
                  <a:srgbClr val="1B1B1B"/>
                </a:solidFill>
                <a:latin typeface="Cambria" panose="02040503050406030204" pitchFamily="18" charset="0"/>
                <a:cs typeface="Times New Roman" panose="02020603050405020304" pitchFamily="18" charset="0"/>
              </a:rPr>
              <a:t>Malnutrition</a:t>
            </a:r>
          </a:p>
          <a:p>
            <a:pPr marL="457200" indent="173038">
              <a:buFont typeface="Arial" panose="020B0604020202020204" pitchFamily="34" charset="0"/>
              <a:buChar char="•"/>
            </a:pPr>
            <a:r>
              <a:rPr lang="en-US" sz="2400" dirty="0">
                <a:solidFill>
                  <a:srgbClr val="1B1B1B"/>
                </a:solidFill>
                <a:latin typeface="Cambria" panose="02040503050406030204" pitchFamily="18" charset="0"/>
                <a:cs typeface="Times New Roman" panose="02020603050405020304" pitchFamily="18" charset="0"/>
              </a:rPr>
              <a:t>Position</a:t>
            </a:r>
            <a:endParaRPr lang="en-IN" sz="2400" dirty="0">
              <a:latin typeface="Times New Roman" panose="02020603050405020304" pitchFamily="18" charset="0"/>
              <a:cs typeface="Times New Roman" panose="02020603050405020304" pitchFamily="18" charset="0"/>
            </a:endParaRPr>
          </a:p>
          <a:p>
            <a:pPr marL="457200"/>
            <a:endParaRPr lang="en-IN" sz="2400" dirty="0">
              <a:latin typeface="Times New Roman" panose="02020603050405020304" pitchFamily="18" charset="0"/>
              <a:cs typeface="Times New Roman" panose="02020603050405020304" pitchFamily="18" charset="0"/>
            </a:endParaRPr>
          </a:p>
          <a:p>
            <a:pPr marL="514350" indent="-514350">
              <a:buFont typeface="+mj-lt"/>
              <a:buAutoNum type="arabicPeriod" startAt="2"/>
            </a:pPr>
            <a:r>
              <a:rPr lang="en-IN" sz="2400" b="1" dirty="0">
                <a:latin typeface="Times New Roman" panose="02020603050405020304" pitchFamily="18" charset="0"/>
                <a:cs typeface="Times New Roman" panose="02020603050405020304" pitchFamily="18" charset="0"/>
              </a:rPr>
              <a:t>What happens if not treated?</a:t>
            </a:r>
          </a:p>
          <a:p>
            <a:pPr marL="457200" indent="173038">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Mortality</a:t>
            </a:r>
          </a:p>
          <a:p>
            <a:pPr marL="457200" indent="173038">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Sepsis</a:t>
            </a:r>
          </a:p>
          <a:p>
            <a:pPr marL="457200" indent="173038">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Osteomyelitis</a:t>
            </a:r>
          </a:p>
          <a:p>
            <a:pPr marL="457200" indent="173038">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Amputation</a:t>
            </a:r>
          </a:p>
          <a:p>
            <a:pPr marL="447675"/>
            <a:endParaRPr lang="en-IN" sz="2400" dirty="0">
              <a:latin typeface="Times New Roman" panose="02020603050405020304" pitchFamily="18" charset="0"/>
              <a:cs typeface="Times New Roman" panose="02020603050405020304" pitchFamily="18" charset="0"/>
            </a:endParaRPr>
          </a:p>
          <a:p>
            <a:pPr marL="514350" indent="-514350">
              <a:buFont typeface="+mj-lt"/>
              <a:buAutoNum type="arabicPeriod" startAt="3"/>
            </a:pPr>
            <a:r>
              <a:rPr lang="en-IN" sz="2400" b="1" dirty="0">
                <a:latin typeface="Times New Roman" panose="02020603050405020304" pitchFamily="18" charset="0"/>
                <a:cs typeface="Times New Roman" panose="02020603050405020304" pitchFamily="18" charset="0"/>
              </a:rPr>
              <a:t>Statistics!</a:t>
            </a:r>
          </a:p>
          <a:p>
            <a:pPr marL="457200" indent="173038">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Incidence rates differ from ward to ward.</a:t>
            </a:r>
          </a:p>
          <a:p>
            <a:pPr marL="457200" indent="173038"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50% patients with spinal cord injuries suffer from pressure ulcers, which causes death of almost 10% of the patients.</a:t>
            </a:r>
          </a:p>
          <a:p>
            <a:pPr marL="457200" indent="173038">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70% of patients older than 70 years experience pressure ulcers.</a:t>
            </a:r>
          </a:p>
          <a:p>
            <a:pPr marL="457200" indent="173038">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514350" indent="-514350">
              <a:buFont typeface="+mj-lt"/>
              <a:buAutoNum type="arabicPeriod" startAt="3"/>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61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sp>
        <p:nvSpPr>
          <p:cNvPr id="2" name="Freeform 2" descr="A diagram of a person lying down  Description automatically generated"/>
          <p:cNvSpPr/>
          <p:nvPr/>
        </p:nvSpPr>
        <p:spPr>
          <a:xfrm>
            <a:off x="5562600" y="1959102"/>
            <a:ext cx="7086600" cy="7299198"/>
          </a:xfrm>
          <a:custGeom>
            <a:avLst/>
            <a:gdLst/>
            <a:ahLst/>
            <a:cxnLst/>
            <a:rect l="l" t="t" r="r" b="b"/>
            <a:pathLst>
              <a:path w="7086600" h="7299198">
                <a:moveTo>
                  <a:pt x="0" y="0"/>
                </a:moveTo>
                <a:lnTo>
                  <a:pt x="7086600" y="0"/>
                </a:lnTo>
                <a:lnTo>
                  <a:pt x="7086600" y="7299198"/>
                </a:lnTo>
                <a:lnTo>
                  <a:pt x="0" y="7299198"/>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2942998" y="9647765"/>
            <a:ext cx="13791019" cy="639235"/>
            <a:chOff x="0" y="0"/>
            <a:chExt cx="18388025" cy="852313"/>
          </a:xfrm>
        </p:grpSpPr>
        <p:sp>
          <p:nvSpPr>
            <p:cNvPr id="4" name="Freeform 4"/>
            <p:cNvSpPr/>
            <p:nvPr/>
          </p:nvSpPr>
          <p:spPr>
            <a:xfrm>
              <a:off x="0" y="0"/>
              <a:ext cx="18388025" cy="852313"/>
            </a:xfrm>
            <a:custGeom>
              <a:avLst/>
              <a:gdLst/>
              <a:ahLst/>
              <a:cxnLst/>
              <a:rect l="l" t="t" r="r" b="b"/>
              <a:pathLst>
                <a:path w="18388025" h="852313">
                  <a:moveTo>
                    <a:pt x="0" y="0"/>
                  </a:moveTo>
                  <a:lnTo>
                    <a:pt x="18388025" y="0"/>
                  </a:lnTo>
                  <a:lnTo>
                    <a:pt x="18388025" y="852313"/>
                  </a:lnTo>
                  <a:lnTo>
                    <a:pt x="0" y="852313"/>
                  </a:lnTo>
                  <a:close/>
                </a:path>
              </a:pathLst>
            </a:custGeom>
            <a:solidFill>
              <a:srgbClr val="000000">
                <a:alpha val="0"/>
              </a:srgbClr>
            </a:solidFill>
          </p:spPr>
          <p:txBody>
            <a:bodyPr/>
            <a:lstStyle/>
            <a:p>
              <a:endParaRPr lang="en-IN"/>
            </a:p>
          </p:txBody>
        </p:sp>
        <p:sp>
          <p:nvSpPr>
            <p:cNvPr id="5" name="TextBox 5"/>
            <p:cNvSpPr txBox="1"/>
            <p:nvPr/>
          </p:nvSpPr>
          <p:spPr>
            <a:xfrm>
              <a:off x="0" y="-38100"/>
              <a:ext cx="18388025" cy="890413"/>
            </a:xfrm>
            <a:prstGeom prst="rect">
              <a:avLst/>
            </a:prstGeom>
          </p:spPr>
          <p:txBody>
            <a:bodyPr lIns="0" tIns="0" rIns="0" bIns="0" rtlCol="0" anchor="t"/>
            <a:lstStyle/>
            <a:p>
              <a:pPr algn="l">
                <a:lnSpc>
                  <a:spcPts val="2160"/>
                </a:lnSpc>
              </a:pPr>
              <a:r>
                <a:rPr lang="en-US" sz="1800" b="1">
                  <a:solidFill>
                    <a:srgbClr val="000000"/>
                  </a:solidFill>
                  <a:latin typeface="Times New Roman Bold"/>
                  <a:ea typeface="Times New Roman Bold"/>
                  <a:cs typeface="Times New Roman Bold"/>
                  <a:sym typeface="Times New Roman Bold"/>
                </a:rPr>
                <a:t>Source: </a:t>
              </a:r>
              <a:r>
                <a:rPr lang="en-US" sz="1800">
                  <a:solidFill>
                    <a:srgbClr val="000000"/>
                  </a:solidFill>
                  <a:latin typeface="Times New Roman"/>
                  <a:ea typeface="Times New Roman"/>
                  <a:cs typeface="Times New Roman"/>
                  <a:sym typeface="Times New Roman"/>
                </a:rPr>
                <a:t>https://www.researchgate.net/figure/Diagram-showing-the-areas-of-the-body-at-risk-of-pressure-sores-when-lying-down_fig7_258029663</a:t>
              </a:r>
            </a:p>
          </p:txBody>
        </p:sp>
      </p:grpSp>
      <p:grpSp>
        <p:nvGrpSpPr>
          <p:cNvPr id="6" name="Group 6"/>
          <p:cNvGrpSpPr/>
          <p:nvPr/>
        </p:nvGrpSpPr>
        <p:grpSpPr>
          <a:xfrm>
            <a:off x="838200" y="342900"/>
            <a:ext cx="16535400" cy="1569660"/>
            <a:chOff x="0" y="0"/>
            <a:chExt cx="22047200" cy="2092880"/>
          </a:xfrm>
        </p:grpSpPr>
        <p:sp>
          <p:nvSpPr>
            <p:cNvPr id="7" name="Freeform 7"/>
            <p:cNvSpPr/>
            <p:nvPr/>
          </p:nvSpPr>
          <p:spPr>
            <a:xfrm>
              <a:off x="0" y="0"/>
              <a:ext cx="22047200" cy="2092880"/>
            </a:xfrm>
            <a:custGeom>
              <a:avLst/>
              <a:gdLst/>
              <a:ahLst/>
              <a:cxnLst/>
              <a:rect l="l" t="t" r="r" b="b"/>
              <a:pathLst>
                <a:path w="22047200" h="2092880">
                  <a:moveTo>
                    <a:pt x="0" y="0"/>
                  </a:moveTo>
                  <a:lnTo>
                    <a:pt x="22047200" y="0"/>
                  </a:lnTo>
                  <a:lnTo>
                    <a:pt x="22047200" y="2092880"/>
                  </a:lnTo>
                  <a:lnTo>
                    <a:pt x="0" y="2092880"/>
                  </a:lnTo>
                  <a:close/>
                </a:path>
              </a:pathLst>
            </a:custGeom>
            <a:solidFill>
              <a:srgbClr val="000000">
                <a:alpha val="0"/>
              </a:srgbClr>
            </a:solidFill>
          </p:spPr>
          <p:txBody>
            <a:bodyPr/>
            <a:lstStyle/>
            <a:p>
              <a:endParaRPr lang="en-IN"/>
            </a:p>
          </p:txBody>
        </p:sp>
        <p:sp>
          <p:nvSpPr>
            <p:cNvPr id="8" name="TextBox 8"/>
            <p:cNvSpPr txBox="1"/>
            <p:nvPr/>
          </p:nvSpPr>
          <p:spPr>
            <a:xfrm>
              <a:off x="0" y="-19050"/>
              <a:ext cx="22047200" cy="2111930"/>
            </a:xfrm>
            <a:prstGeom prst="rect">
              <a:avLst/>
            </a:prstGeom>
          </p:spPr>
          <p:txBody>
            <a:bodyPr lIns="0" tIns="0" rIns="0" bIns="0" rtlCol="0" anchor="t"/>
            <a:lstStyle/>
            <a:p>
              <a:pPr algn="ctr">
                <a:lnSpc>
                  <a:spcPts val="5759"/>
                </a:lnSpc>
              </a:pPr>
              <a:r>
                <a:rPr lang="en-US" sz="4800" b="1" dirty="0">
                  <a:solidFill>
                    <a:srgbClr val="000000"/>
                  </a:solidFill>
                  <a:latin typeface="Cavolini" panose="03000502040302020204" pitchFamily="66" charset="0"/>
                  <a:ea typeface="Arimo Bold"/>
                  <a:cs typeface="Cavolini" panose="03000502040302020204" pitchFamily="66" charset="0"/>
                  <a:sym typeface="Arimo Bold"/>
                </a:rPr>
                <a:t>Diagram showing the areas of the body at risk of  pressure sores when lying down.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a:extLst>
            <a:ext uri="{FF2B5EF4-FFF2-40B4-BE49-F238E27FC236}">
              <a16:creationId xmlns:a16="http://schemas.microsoft.com/office/drawing/2014/main" id="{AB29D8BA-4433-95C7-1D37-7BC139A77B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64C768-1D94-FE08-467B-D5D6E9E0E314}"/>
              </a:ext>
            </a:extLst>
          </p:cNvPr>
          <p:cNvSpPr/>
          <p:nvPr/>
        </p:nvSpPr>
        <p:spPr>
          <a:xfrm>
            <a:off x="12420600" y="0"/>
            <a:ext cx="1564105" cy="1359350"/>
          </a:xfrm>
          <a:custGeom>
            <a:avLst/>
            <a:gdLst/>
            <a:ahLst/>
            <a:cxnLst/>
            <a:rect l="l" t="t" r="r" b="b"/>
            <a:pathLst>
              <a:path w="1564105" h="1359350">
                <a:moveTo>
                  <a:pt x="0" y="0"/>
                </a:moveTo>
                <a:lnTo>
                  <a:pt x="1564106" y="0"/>
                </a:lnTo>
                <a:lnTo>
                  <a:pt x="1564106" y="1359349"/>
                </a:lnTo>
                <a:lnTo>
                  <a:pt x="0" y="13593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TextBox 5">
            <a:extLst>
              <a:ext uri="{FF2B5EF4-FFF2-40B4-BE49-F238E27FC236}">
                <a16:creationId xmlns:a16="http://schemas.microsoft.com/office/drawing/2014/main" id="{140AA317-899A-2086-3E48-42D8F0E0EB67}"/>
              </a:ext>
            </a:extLst>
          </p:cNvPr>
          <p:cNvSpPr txBox="1"/>
          <p:nvPr/>
        </p:nvSpPr>
        <p:spPr>
          <a:xfrm>
            <a:off x="3998549" y="-90796"/>
            <a:ext cx="9755326" cy="1641642"/>
          </a:xfrm>
          <a:prstGeom prst="rect">
            <a:avLst/>
          </a:prstGeom>
        </p:spPr>
        <p:txBody>
          <a:bodyPr lIns="0" tIns="0" rIns="0" bIns="0" rtlCol="0" anchor="t"/>
          <a:lstStyle/>
          <a:p>
            <a:pPr algn="ctr">
              <a:lnSpc>
                <a:spcPts val="11760"/>
              </a:lnSpc>
            </a:pPr>
            <a:r>
              <a:rPr lang="en-US" sz="6600" b="1" dirty="0">
                <a:solidFill>
                  <a:srgbClr val="000000"/>
                </a:solidFill>
                <a:latin typeface="Cavolini" panose="03000502040302020204" pitchFamily="66" charset="0"/>
                <a:ea typeface="Arimo"/>
                <a:cs typeface="Cavolini" panose="03000502040302020204" pitchFamily="66" charset="0"/>
                <a:sym typeface="Arimo"/>
              </a:rPr>
              <a:t>Literature Review</a:t>
            </a:r>
          </a:p>
        </p:txBody>
      </p:sp>
      <p:graphicFrame>
        <p:nvGraphicFramePr>
          <p:cNvPr id="3" name="Table 2">
            <a:extLst>
              <a:ext uri="{FF2B5EF4-FFF2-40B4-BE49-F238E27FC236}">
                <a16:creationId xmlns:a16="http://schemas.microsoft.com/office/drawing/2014/main" id="{9C4221C4-91A4-548C-C852-86467C41FDAF}"/>
              </a:ext>
            </a:extLst>
          </p:cNvPr>
          <p:cNvGraphicFramePr>
            <a:graphicFrameLocks noGrp="1"/>
          </p:cNvGraphicFramePr>
          <p:nvPr>
            <p:extLst>
              <p:ext uri="{D42A27DB-BD31-4B8C-83A1-F6EECF244321}">
                <p14:modId xmlns:p14="http://schemas.microsoft.com/office/powerpoint/2010/main" val="4232593250"/>
              </p:ext>
            </p:extLst>
          </p:nvPr>
        </p:nvGraphicFramePr>
        <p:xfrm>
          <a:off x="820229" y="2095500"/>
          <a:ext cx="16647541" cy="3520948"/>
        </p:xfrm>
        <a:graphic>
          <a:graphicData uri="http://schemas.openxmlformats.org/drawingml/2006/table">
            <a:tbl>
              <a:tblPr firstRow="1" bandRow="1">
                <a:tableStyleId>{5940675A-B579-460E-94D1-54222C63F5DA}</a:tableStyleId>
              </a:tblPr>
              <a:tblGrid>
                <a:gridCol w="819159">
                  <a:extLst>
                    <a:ext uri="{9D8B030D-6E8A-4147-A177-3AD203B41FA5}">
                      <a16:colId xmlns:a16="http://schemas.microsoft.com/office/drawing/2014/main" val="1767551991"/>
                    </a:ext>
                  </a:extLst>
                </a:gridCol>
                <a:gridCol w="6096000">
                  <a:extLst>
                    <a:ext uri="{9D8B030D-6E8A-4147-A177-3AD203B41FA5}">
                      <a16:colId xmlns:a16="http://schemas.microsoft.com/office/drawing/2014/main" val="2411135486"/>
                    </a:ext>
                  </a:extLst>
                </a:gridCol>
                <a:gridCol w="1295400">
                  <a:extLst>
                    <a:ext uri="{9D8B030D-6E8A-4147-A177-3AD203B41FA5}">
                      <a16:colId xmlns:a16="http://schemas.microsoft.com/office/drawing/2014/main" val="3913701983"/>
                    </a:ext>
                  </a:extLst>
                </a:gridCol>
                <a:gridCol w="3143241">
                  <a:extLst>
                    <a:ext uri="{9D8B030D-6E8A-4147-A177-3AD203B41FA5}">
                      <a16:colId xmlns:a16="http://schemas.microsoft.com/office/drawing/2014/main" val="2482447295"/>
                    </a:ext>
                  </a:extLst>
                </a:gridCol>
                <a:gridCol w="5293741">
                  <a:extLst>
                    <a:ext uri="{9D8B030D-6E8A-4147-A177-3AD203B41FA5}">
                      <a16:colId xmlns:a16="http://schemas.microsoft.com/office/drawing/2014/main" val="2053730435"/>
                    </a:ext>
                  </a:extLst>
                </a:gridCol>
              </a:tblGrid>
              <a:tr h="411988">
                <a:tc>
                  <a:txBody>
                    <a:bodyPr/>
                    <a:lstStyle/>
                    <a:p>
                      <a:pPr algn="ctr"/>
                      <a:r>
                        <a:rPr lang="en-IN" sz="2000" b="1" dirty="0">
                          <a:latin typeface="Times New Roman" panose="02020603050405020304" pitchFamily="18" charset="0"/>
                          <a:cs typeface="Times New Roman" panose="02020603050405020304" pitchFamily="18" charset="0"/>
                        </a:rPr>
                        <a:t>S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1" dirty="0">
                          <a:latin typeface="Times New Roman" panose="02020603050405020304" pitchFamily="18" charset="0"/>
                          <a:cs typeface="Times New Roman" panose="02020603050405020304" pitchFamily="18" charset="0"/>
                        </a:rPr>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1" dirty="0">
                          <a:latin typeface="Times New Roman" panose="02020603050405020304" pitchFamily="18" charset="0"/>
                          <a:cs typeface="Times New Roman" panose="02020603050405020304" pitchFamily="18" charset="0"/>
                        </a:rPr>
                        <a:t>Year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1" dirty="0">
                          <a:latin typeface="Times New Roman" panose="02020603050405020304" pitchFamily="18" charset="0"/>
                          <a:cs typeface="Times New Roman" panose="02020603050405020304" pitchFamily="18" charset="0"/>
                        </a:rPr>
                        <a:t>Advantages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sz="2000" b="1" dirty="0">
                          <a:latin typeface="Times New Roman" panose="02020603050405020304" pitchFamily="18" charset="0"/>
                          <a:cs typeface="Times New Roman" panose="02020603050405020304" pitchFamily="18" charset="0"/>
                        </a:rPr>
                        <a:t>Disadvantages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3696021"/>
                  </a:ext>
                </a:extLst>
              </a:tr>
              <a:tr h="411988">
                <a:tc>
                  <a:txBody>
                    <a:bodyPr/>
                    <a:lstStyle/>
                    <a:p>
                      <a:pPr algn="r"/>
                      <a:r>
                        <a:rPr lang="en-IN" b="0" dirty="0">
                          <a:latin typeface="Times New Roman" panose="02020603050405020304" pitchFamily="18" charset="0"/>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IN" b="0" dirty="0">
                          <a:latin typeface="Times New Roman" panose="02020603050405020304" pitchFamily="18" charset="0"/>
                          <a:cs typeface="Times New Roman" panose="02020603050405020304" pitchFamily="18" charset="0"/>
                        </a:rPr>
                        <a:t>Evaluation of commodity force sensor for building low-cost bed sore prevention mat.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b="0" dirty="0">
                          <a:latin typeface="Times New Roman" panose="02020603050405020304" pitchFamily="18" charset="0"/>
                          <a:cs typeface="Times New Roman" panose="02020603050405020304" pitchFamily="18" charset="0"/>
                        </a:rPr>
                        <a:t>2021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IN" b="0" dirty="0">
                          <a:latin typeface="Times New Roman" panose="02020603050405020304" pitchFamily="18" charset="0"/>
                          <a:cs typeface="Times New Roman" panose="02020603050405020304" pitchFamily="18" charset="0"/>
                        </a:rPr>
                        <a:t>Pressure monitoring for every 30 seconds.</a:t>
                      </a:r>
                    </a:p>
                    <a:p>
                      <a:pPr marL="285750" indent="-285750" algn="just">
                        <a:buFont typeface="Arial" panose="020B0604020202020204" pitchFamily="34" charset="0"/>
                        <a:buChar char="•"/>
                      </a:pP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0638" indent="-20638" algn="just">
                        <a:buFont typeface="Arial" panose="020B0604020202020204" pitchFamily="34" charset="0"/>
                        <a:buChar char="•"/>
                      </a:pPr>
                      <a:r>
                        <a:rPr lang="en-IN" b="0" dirty="0">
                          <a:latin typeface="Times New Roman" panose="02020603050405020304" pitchFamily="18" charset="0"/>
                          <a:cs typeface="Times New Roman" panose="02020603050405020304" pitchFamily="18" charset="0"/>
                        </a:rPr>
                        <a:t> Can’t decide the movements of patient.</a:t>
                      </a:r>
                    </a:p>
                    <a:p>
                      <a:pPr marL="20638" indent="-20638" algn="just">
                        <a:buFont typeface="Arial" panose="020B0604020202020204" pitchFamily="34" charset="0"/>
                        <a:buChar char="•"/>
                      </a:pPr>
                      <a:r>
                        <a:rPr lang="en-IN" b="0" dirty="0">
                          <a:latin typeface="Times New Roman" panose="02020603050405020304" pitchFamily="18" charset="0"/>
                          <a:cs typeface="Times New Roman" panose="02020603050405020304" pitchFamily="18" charset="0"/>
                        </a:rPr>
                        <a:t> Requires manual intervention.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35024513"/>
                  </a:ext>
                </a:extLst>
              </a:tr>
              <a:tr h="411988">
                <a:tc>
                  <a:txBody>
                    <a:bodyPr/>
                    <a:lstStyle/>
                    <a:p>
                      <a:pPr algn="r"/>
                      <a:r>
                        <a:rPr lang="en-IN" b="0" dirty="0">
                          <a:latin typeface="Times New Roman" panose="02020603050405020304" pitchFamily="18" charset="0"/>
                          <a:cs typeface="Times New Roman" panose="02020603050405020304" pitchFamily="18"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IN" sz="1800" b="0" kern="1200" dirty="0">
                          <a:solidFill>
                            <a:schemeClr val="tx1"/>
                          </a:solidFill>
                          <a:effectLst/>
                          <a:latin typeface="Times New Roman" panose="02020603050405020304" pitchFamily="18" charset="0"/>
                          <a:ea typeface="+mn-ea"/>
                          <a:cs typeface="Times New Roman" panose="02020603050405020304" pitchFamily="18" charset="0"/>
                        </a:rPr>
                        <a:t>Wearable Preventive Pressure Ulcer System Using Embroidered Textile Electrodes</a:t>
                      </a: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b="0" dirty="0">
                          <a:latin typeface="Times New Roman" panose="02020603050405020304" pitchFamily="18" charset="0"/>
                          <a:cs typeface="Times New Roman" panose="02020603050405020304" pitchFamily="18" charset="0"/>
                        </a:rPr>
                        <a:t>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Non-invasive &amp; wearable.</a:t>
                      </a:r>
                    </a:p>
                    <a:p>
                      <a:pPr marL="285750" indent="-285750" algn="just">
                        <a:buFont typeface="Arial" panose="020B0604020202020204" pitchFamily="34" charset="0"/>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Activates muscles to relieve pressure</a:t>
                      </a: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Not effective for existing severe ulcers.</a:t>
                      </a: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93763232"/>
                  </a:ext>
                </a:extLst>
              </a:tr>
              <a:tr h="411988">
                <a:tc>
                  <a:txBody>
                    <a:bodyPr/>
                    <a:lstStyle/>
                    <a:p>
                      <a:pPr algn="r"/>
                      <a:r>
                        <a:rPr lang="en-IN" b="0" dirty="0">
                          <a:latin typeface="Times New Roman" panose="02020603050405020304" pitchFamily="18" charset="0"/>
                          <a:cs typeface="Times New Roman" panose="02020603050405020304" pitchFamily="18"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IN" sz="1800" b="0" kern="1200" dirty="0">
                          <a:solidFill>
                            <a:schemeClr val="tx1"/>
                          </a:solidFill>
                          <a:effectLst/>
                          <a:latin typeface="Times New Roman" panose="02020603050405020304" pitchFamily="18" charset="0"/>
                          <a:ea typeface="+mn-ea"/>
                          <a:cs typeface="Times New Roman" panose="02020603050405020304" pitchFamily="18" charset="0"/>
                        </a:rPr>
                        <a:t>IoT-Based Healthcare Monitoring System: Bedsores Prevention</a:t>
                      </a: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b="0" dirty="0">
                          <a:latin typeface="Times New Roman" panose="02020603050405020304" pitchFamily="18" charset="0"/>
                          <a:cs typeface="Times New Roman" panose="02020603050405020304" pitchFamily="18" charset="0"/>
                        </a:rPr>
                        <a:t>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Real-time pressure detection</a:t>
                      </a: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Requires constant monitoring.</a:t>
                      </a:r>
                    </a:p>
                    <a:p>
                      <a:pPr marL="285750" indent="-285750" algn="just">
                        <a:buFont typeface="Arial" panose="020B0604020202020204" pitchFamily="34" charset="0"/>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Dependent on internet connectivity</a:t>
                      </a: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0653296"/>
                  </a:ext>
                </a:extLst>
              </a:tr>
              <a:tr h="411988">
                <a:tc>
                  <a:txBody>
                    <a:bodyPr/>
                    <a:lstStyle/>
                    <a:p>
                      <a:pPr algn="r"/>
                      <a:r>
                        <a:rPr lang="en-IN" b="0" dirty="0">
                          <a:latin typeface="Times New Roman" panose="02020603050405020304" pitchFamily="18" charset="0"/>
                          <a:cs typeface="Times New Roman" panose="02020603050405020304" pitchFamily="18"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lang="en-IN" sz="1800" b="0" kern="1200" dirty="0">
                          <a:solidFill>
                            <a:schemeClr val="tx1"/>
                          </a:solidFill>
                          <a:effectLst/>
                          <a:latin typeface="Times New Roman" panose="02020603050405020304" pitchFamily="18" charset="0"/>
                          <a:ea typeface="+mn-ea"/>
                          <a:cs typeface="Times New Roman" panose="02020603050405020304" pitchFamily="18" charset="0"/>
                        </a:rPr>
                        <a:t>Medical Robotic Bed to Prevent Pressure Sores</a:t>
                      </a: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b="0" dirty="0">
                          <a:latin typeface="Times New Roman" panose="02020603050405020304" pitchFamily="18" charset="0"/>
                          <a:cs typeface="Times New Roman" panose="02020603050405020304" pitchFamily="18" charset="0"/>
                        </a:rPr>
                        <a:t>2021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Fully automated repositioning</a:t>
                      </a: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just">
                        <a:buFont typeface="Arial" panose="020B0604020202020204" pitchFamily="34" charset="0"/>
                        <a:buChar char="•"/>
                      </a:pPr>
                      <a:r>
                        <a:rPr lang="en-IN" sz="1800" b="0" kern="1200" dirty="0">
                          <a:solidFill>
                            <a:schemeClr val="tx1"/>
                          </a:solidFill>
                          <a:effectLst/>
                          <a:latin typeface="Times New Roman" panose="02020603050405020304" pitchFamily="18" charset="0"/>
                          <a:ea typeface="+mn-ea"/>
                          <a:cs typeface="Times New Roman" panose="02020603050405020304" pitchFamily="18" charset="0"/>
                        </a:rPr>
                        <a:t>Expensive due to robotic implementation</a:t>
                      </a:r>
                      <a:endParaRPr lang="en-IN" b="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97232278"/>
                  </a:ext>
                </a:extLst>
              </a:tr>
            </a:tbl>
          </a:graphicData>
        </a:graphic>
      </p:graphicFrame>
      <p:pic>
        <p:nvPicPr>
          <p:cNvPr id="10" name="Picture 9" descr="A table with text and numbers&#10;&#10;AI-generated content may be incorrect.">
            <a:extLst>
              <a:ext uri="{FF2B5EF4-FFF2-40B4-BE49-F238E27FC236}">
                <a16:creationId xmlns:a16="http://schemas.microsoft.com/office/drawing/2014/main" id="{D413FC5D-D5D2-6B2A-D1C3-B350C25EDF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643" y="6391605"/>
            <a:ext cx="11034711" cy="3476295"/>
          </a:xfrm>
          <a:prstGeom prst="rect">
            <a:avLst/>
          </a:prstGeom>
        </p:spPr>
      </p:pic>
      <p:sp>
        <p:nvSpPr>
          <p:cNvPr id="11" name="TextBox 10">
            <a:extLst>
              <a:ext uri="{FF2B5EF4-FFF2-40B4-BE49-F238E27FC236}">
                <a16:creationId xmlns:a16="http://schemas.microsoft.com/office/drawing/2014/main" id="{07B2B18C-5746-98D5-B3EC-17B8A7E9689D}"/>
              </a:ext>
            </a:extLst>
          </p:cNvPr>
          <p:cNvSpPr txBox="1"/>
          <p:nvPr/>
        </p:nvSpPr>
        <p:spPr>
          <a:xfrm>
            <a:off x="4495800" y="1557635"/>
            <a:ext cx="9210150"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Table: </a:t>
            </a:r>
            <a:r>
              <a:rPr lang="en-IN" sz="2400" dirty="0">
                <a:latin typeface="Times New Roman" panose="02020603050405020304" pitchFamily="18" charset="0"/>
                <a:cs typeface="Times New Roman" panose="02020603050405020304" pitchFamily="18" charset="0"/>
              </a:rPr>
              <a:t>Overview of existing technologies for pressure sores management</a:t>
            </a:r>
            <a:endParaRPr lang="en-IN" sz="24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1527680-AE8E-0BA1-7B3E-945E9C7AC712}"/>
              </a:ext>
            </a:extLst>
          </p:cNvPr>
          <p:cNvSpPr txBox="1"/>
          <p:nvPr/>
        </p:nvSpPr>
        <p:spPr>
          <a:xfrm>
            <a:off x="4353679" y="5905500"/>
            <a:ext cx="9514721" cy="461665"/>
          </a:xfrm>
          <a:prstGeom prst="rect">
            <a:avLst/>
          </a:prstGeom>
          <a:noFill/>
        </p:spPr>
        <p:txBody>
          <a:bodyPr wrap="none" rtlCol="0">
            <a:spAutoFit/>
          </a:bodyPr>
          <a:lstStyle/>
          <a:p>
            <a:r>
              <a:rPr lang="en-IN" sz="2400" b="1" dirty="0">
                <a:latin typeface="Times New Roman" panose="02020603050405020304" pitchFamily="18" charset="0"/>
                <a:cs typeface="Times New Roman" panose="02020603050405020304" pitchFamily="18" charset="0"/>
              </a:rPr>
              <a:t>Table: </a:t>
            </a:r>
            <a:r>
              <a:rPr lang="en-IN" sz="2400" dirty="0">
                <a:latin typeface="Times New Roman" panose="02020603050405020304" pitchFamily="18" charset="0"/>
                <a:cs typeface="Times New Roman" panose="02020603050405020304" pitchFamily="18" charset="0"/>
              </a:rPr>
              <a:t>Threshold values with respect to pressure, temperature and humidity</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724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sp>
        <p:nvSpPr>
          <p:cNvPr id="2" name="Freeform 2"/>
          <p:cNvSpPr/>
          <p:nvPr/>
        </p:nvSpPr>
        <p:spPr>
          <a:xfrm>
            <a:off x="3732185" y="76155"/>
            <a:ext cx="1004894" cy="1445891"/>
          </a:xfrm>
          <a:custGeom>
            <a:avLst/>
            <a:gdLst/>
            <a:ahLst/>
            <a:cxnLst/>
            <a:rect l="l" t="t" r="r" b="b"/>
            <a:pathLst>
              <a:path w="1004894" h="1445891">
                <a:moveTo>
                  <a:pt x="0" y="0"/>
                </a:moveTo>
                <a:lnTo>
                  <a:pt x="1004894" y="0"/>
                </a:lnTo>
                <a:lnTo>
                  <a:pt x="1004894" y="1445891"/>
                </a:lnTo>
                <a:lnTo>
                  <a:pt x="0" y="1445891"/>
                </a:lnTo>
                <a:lnTo>
                  <a:pt x="0" y="0"/>
                </a:lnTo>
                <a:close/>
              </a:path>
            </a:pathLst>
          </a:custGeom>
          <a:blipFill>
            <a:blip r:embed="rId2">
              <a:extLst>
                <a:ext uri="{96DAC541-7B7A-43D3-8B79-37D633B846F1}">
                  <asvg:svgBlip xmlns:asvg="http://schemas.microsoft.com/office/drawing/2016/SVG/main" r:embed="rId3"/>
                </a:ext>
              </a:extLst>
            </a:blip>
            <a:stretch>
              <a:fillRect l="-643" r="-643"/>
            </a:stretch>
          </a:blipFill>
        </p:spPr>
        <p:txBody>
          <a:bodyPr/>
          <a:lstStyle/>
          <a:p>
            <a:endParaRPr lang="en-IN"/>
          </a:p>
        </p:txBody>
      </p:sp>
      <p:grpSp>
        <p:nvGrpSpPr>
          <p:cNvPr id="3" name="Group 3"/>
          <p:cNvGrpSpPr/>
          <p:nvPr/>
        </p:nvGrpSpPr>
        <p:grpSpPr>
          <a:xfrm>
            <a:off x="4350958" y="0"/>
            <a:ext cx="10627575" cy="1703997"/>
            <a:chOff x="-310203" y="0"/>
            <a:chExt cx="14170101" cy="2271996"/>
          </a:xfrm>
        </p:grpSpPr>
        <p:sp>
          <p:nvSpPr>
            <p:cNvPr id="4" name="Freeform 4"/>
            <p:cNvSpPr/>
            <p:nvPr/>
          </p:nvSpPr>
          <p:spPr>
            <a:xfrm>
              <a:off x="0" y="0"/>
              <a:ext cx="13859898" cy="1857944"/>
            </a:xfrm>
            <a:custGeom>
              <a:avLst/>
              <a:gdLst/>
              <a:ahLst/>
              <a:cxnLst/>
              <a:rect l="l" t="t" r="r" b="b"/>
              <a:pathLst>
                <a:path w="13859898" h="1857944">
                  <a:moveTo>
                    <a:pt x="0" y="0"/>
                  </a:moveTo>
                  <a:lnTo>
                    <a:pt x="13859898" y="0"/>
                  </a:lnTo>
                  <a:lnTo>
                    <a:pt x="13859898" y="1857944"/>
                  </a:lnTo>
                  <a:lnTo>
                    <a:pt x="0" y="1857944"/>
                  </a:lnTo>
                  <a:close/>
                </a:path>
              </a:pathLst>
            </a:custGeom>
            <a:solidFill>
              <a:srgbClr val="000000">
                <a:alpha val="0"/>
              </a:srgbClr>
            </a:solidFill>
          </p:spPr>
          <p:txBody>
            <a:bodyPr/>
            <a:lstStyle/>
            <a:p>
              <a:endParaRPr lang="en-IN"/>
            </a:p>
          </p:txBody>
        </p:sp>
        <p:sp>
          <p:nvSpPr>
            <p:cNvPr id="5" name="TextBox 5"/>
            <p:cNvSpPr txBox="1"/>
            <p:nvPr/>
          </p:nvSpPr>
          <p:spPr>
            <a:xfrm>
              <a:off x="-310203" y="223552"/>
              <a:ext cx="13859899" cy="2048444"/>
            </a:xfrm>
            <a:prstGeom prst="rect">
              <a:avLst/>
            </a:prstGeom>
          </p:spPr>
          <p:txBody>
            <a:bodyPr lIns="0" tIns="0" rIns="0" bIns="0" rtlCol="0" anchor="t"/>
            <a:lstStyle/>
            <a:p>
              <a:pPr algn="ctr">
                <a:lnSpc>
                  <a:spcPts val="11760"/>
                </a:lnSpc>
              </a:pPr>
              <a:r>
                <a:rPr lang="en-US" sz="8400" b="1" dirty="0">
                  <a:solidFill>
                    <a:srgbClr val="000000"/>
                  </a:solidFill>
                  <a:latin typeface="Cavolini" panose="03000502040302020204" pitchFamily="66" charset="0"/>
                  <a:ea typeface="Arimo"/>
                  <a:cs typeface="Cavolini" panose="03000502040302020204" pitchFamily="66" charset="0"/>
                  <a:sym typeface="Arimo"/>
                </a:rPr>
                <a:t>Proposed Solution</a:t>
              </a:r>
            </a:p>
          </p:txBody>
        </p:sp>
      </p:grpSp>
      <p:grpSp>
        <p:nvGrpSpPr>
          <p:cNvPr id="6" name="Group 6"/>
          <p:cNvGrpSpPr/>
          <p:nvPr/>
        </p:nvGrpSpPr>
        <p:grpSpPr>
          <a:xfrm>
            <a:off x="1028700" y="2143124"/>
            <a:ext cx="16230600" cy="7869079"/>
            <a:chOff x="0" y="0"/>
            <a:chExt cx="21640800" cy="10492105"/>
          </a:xfrm>
        </p:grpSpPr>
        <p:sp>
          <p:nvSpPr>
            <p:cNvPr id="7" name="Freeform 7"/>
            <p:cNvSpPr/>
            <p:nvPr/>
          </p:nvSpPr>
          <p:spPr>
            <a:xfrm>
              <a:off x="0" y="0"/>
              <a:ext cx="21640800" cy="10492105"/>
            </a:xfrm>
            <a:custGeom>
              <a:avLst/>
              <a:gdLst/>
              <a:ahLst/>
              <a:cxnLst/>
              <a:rect l="l" t="t" r="r" b="b"/>
              <a:pathLst>
                <a:path w="21640800" h="10492105">
                  <a:moveTo>
                    <a:pt x="0" y="0"/>
                  </a:moveTo>
                  <a:lnTo>
                    <a:pt x="21640800" y="0"/>
                  </a:lnTo>
                  <a:lnTo>
                    <a:pt x="21640800" y="10492105"/>
                  </a:lnTo>
                  <a:lnTo>
                    <a:pt x="0" y="10492105"/>
                  </a:lnTo>
                  <a:close/>
                </a:path>
              </a:pathLst>
            </a:custGeom>
            <a:solidFill>
              <a:srgbClr val="000000">
                <a:alpha val="0"/>
              </a:srgbClr>
            </a:solidFill>
          </p:spPr>
          <p:txBody>
            <a:bodyPr/>
            <a:lstStyle/>
            <a:p>
              <a:endParaRPr lang="en-IN"/>
            </a:p>
          </p:txBody>
        </p:sp>
        <p:sp>
          <p:nvSpPr>
            <p:cNvPr id="8" name="TextBox 8"/>
            <p:cNvSpPr txBox="1"/>
            <p:nvPr/>
          </p:nvSpPr>
          <p:spPr>
            <a:xfrm>
              <a:off x="0" y="-171450"/>
              <a:ext cx="21640800" cy="10663555"/>
            </a:xfrm>
            <a:prstGeom prst="rect">
              <a:avLst/>
            </a:prstGeom>
          </p:spPr>
          <p:txBody>
            <a:bodyPr lIns="0" tIns="0" rIns="0" bIns="0" rtlCol="0" anchor="t"/>
            <a:lstStyle/>
            <a:p>
              <a:pPr algn="just">
                <a:lnSpc>
                  <a:spcPts val="4427"/>
                </a:lnSpc>
              </a:pPr>
              <a:r>
                <a:rPr lang="en-US" sz="2700" dirty="0">
                  <a:solidFill>
                    <a:srgbClr val="000000"/>
                  </a:solidFill>
                  <a:latin typeface="Times New Roman"/>
                  <a:ea typeface="Times New Roman"/>
                  <a:cs typeface="Times New Roman"/>
                  <a:sym typeface="Times New Roman"/>
                </a:rPr>
                <a:t>To develop a smart bed with integrated sensors, automated pressure redistribution, and caregiver-friendly interfaces to prevent bedsores, improve patient care, and reduce healthcare costs.</a:t>
              </a:r>
            </a:p>
            <a:p>
              <a:pPr algn="just">
                <a:lnSpc>
                  <a:spcPts val="4427"/>
                </a:lnSpc>
              </a:pPr>
              <a:r>
                <a:rPr lang="en-US" sz="2700" dirty="0">
                  <a:solidFill>
                    <a:srgbClr val="000000"/>
                  </a:solidFill>
                  <a:latin typeface="Times New Roman"/>
                  <a:ea typeface="Times New Roman"/>
                  <a:cs typeface="Times New Roman"/>
                  <a:sym typeface="Times New Roman"/>
                </a:rPr>
                <a:t>The proposed smart bed has features like:</a:t>
              </a:r>
            </a:p>
            <a:p>
              <a:pPr algn="just">
                <a:lnSpc>
                  <a:spcPts val="4591"/>
                </a:lnSpc>
              </a:pPr>
              <a:endParaRPr lang="en-US" sz="2700" dirty="0">
                <a:solidFill>
                  <a:srgbClr val="000000"/>
                </a:solidFill>
                <a:latin typeface="Times New Roman"/>
                <a:ea typeface="Times New Roman"/>
                <a:cs typeface="Times New Roman"/>
                <a:sym typeface="Times New Roman"/>
              </a:endParaRPr>
            </a:p>
            <a:p>
              <a:pPr marL="588074" lvl="2" indent="-196024" algn="just">
                <a:lnSpc>
                  <a:spcPts val="4427"/>
                </a:lnSpc>
                <a:buFont typeface="Arial"/>
                <a:buChar char="⚬"/>
              </a:pPr>
              <a:r>
                <a:rPr lang="en-US" sz="2700" dirty="0">
                  <a:solidFill>
                    <a:srgbClr val="000000"/>
                  </a:solidFill>
                  <a:latin typeface="Times New Roman" panose="02020603050405020304" pitchFamily="18" charset="0"/>
                  <a:ea typeface="Times New Roman Bold"/>
                  <a:cs typeface="Times New Roman" panose="02020603050405020304" pitchFamily="18" charset="0"/>
                  <a:sym typeface="Times New Roman Bold"/>
                </a:rPr>
                <a:t>Integrated sensors and motors:</a:t>
              </a:r>
              <a:r>
                <a:rPr lang="en-US" sz="2700" dirty="0">
                  <a:solidFill>
                    <a:srgbClr val="000000"/>
                  </a:solidFill>
                  <a:latin typeface="Times New Roman" panose="02020603050405020304" pitchFamily="18" charset="0"/>
                  <a:ea typeface="Times New Roman"/>
                  <a:cs typeface="Times New Roman" panose="02020603050405020304" pitchFamily="18" charset="0"/>
                  <a:sym typeface="Times New Roman"/>
                </a:rPr>
                <a:t> </a:t>
              </a:r>
              <a:r>
                <a:rPr lang="en-US" sz="2700" dirty="0">
                  <a:solidFill>
                    <a:srgbClr val="000000"/>
                  </a:solidFill>
                  <a:latin typeface="Times New Roman"/>
                  <a:ea typeface="Times New Roman"/>
                  <a:cs typeface="Times New Roman"/>
                  <a:sym typeface="Times New Roman"/>
                </a:rPr>
                <a:t>These are equipped with sensors to monitor pressure, temperature, and moisture in real-time, identifying conditions contributing to bedsores.</a:t>
              </a:r>
            </a:p>
            <a:p>
              <a:pPr marL="588074" lvl="2" indent="-196024" algn="just">
                <a:lnSpc>
                  <a:spcPts val="4427"/>
                </a:lnSpc>
                <a:buFont typeface="Arial"/>
                <a:buChar char="⚬"/>
              </a:pPr>
              <a:r>
                <a:rPr lang="en-US" sz="2700" dirty="0">
                  <a:solidFill>
                    <a:srgbClr val="000000"/>
                  </a:solidFill>
                  <a:latin typeface="Times New Roman" panose="02020603050405020304" pitchFamily="18" charset="0"/>
                  <a:ea typeface="Times New Roman Bold"/>
                  <a:cs typeface="Times New Roman" panose="02020603050405020304" pitchFamily="18" charset="0"/>
                  <a:sym typeface="Times New Roman Bold"/>
                </a:rPr>
                <a:t>No manual intervention: </a:t>
              </a:r>
              <a:r>
                <a:rPr lang="en-US" sz="2700" dirty="0">
                  <a:solidFill>
                    <a:srgbClr val="000000"/>
                  </a:solidFill>
                  <a:latin typeface="Times New Roman"/>
                  <a:ea typeface="Times New Roman"/>
                  <a:cs typeface="Times New Roman"/>
                  <a:sym typeface="Times New Roman"/>
                </a:rPr>
                <a:t>The algorithm ensures that the patient's position is changed occasionally based on the requirement without requiring any manual intervention. </a:t>
              </a:r>
            </a:p>
            <a:p>
              <a:pPr marL="588074" lvl="2" indent="-196024" algn="just">
                <a:lnSpc>
                  <a:spcPts val="4427"/>
                </a:lnSpc>
                <a:buFont typeface="Arial"/>
                <a:buChar char="⚬"/>
              </a:pPr>
              <a:r>
                <a:rPr lang="en-US" sz="2700" dirty="0">
                  <a:solidFill>
                    <a:srgbClr val="000000"/>
                  </a:solidFill>
                  <a:latin typeface="Times New Roman"/>
                  <a:ea typeface="Times New Roman"/>
                  <a:cs typeface="Times New Roman"/>
                  <a:sym typeface="Times New Roman"/>
                </a:rPr>
                <a:t>This bed tries to detect the pressure load by utilizing the in-built pressure sensors, thereby instructing the algorithm to alter the bed direction and create micro-vibrations, which facilitates the change in the position of the patient and ensures proper blood flow.</a:t>
              </a:r>
            </a:p>
            <a:p>
              <a:pPr marL="588074" lvl="2" indent="-196024" algn="just">
                <a:lnSpc>
                  <a:spcPts val="4427"/>
                </a:lnSpc>
                <a:buFont typeface="Arial"/>
                <a:buChar char="⚬"/>
              </a:pPr>
              <a:r>
                <a:rPr lang="en-US" sz="2700" dirty="0">
                  <a:solidFill>
                    <a:srgbClr val="000000"/>
                  </a:solidFill>
                  <a:latin typeface="Times New Roman"/>
                  <a:ea typeface="Times New Roman"/>
                  <a:cs typeface="Times New Roman"/>
                  <a:sym typeface="Times New Roman"/>
                </a:rPr>
                <a:t>The moisture detection sensors help in keeping the bed surfaces dry, thereby preventing microbial colonization which could lead to further infections.</a:t>
              </a:r>
            </a:p>
            <a:p>
              <a:pPr marL="609854" lvl="2" indent="-203285" algn="l">
                <a:lnSpc>
                  <a:spcPts val="4591"/>
                </a:lnSpc>
              </a:pPr>
              <a:endParaRPr lang="en-US" sz="2700" dirty="0">
                <a:solidFill>
                  <a:srgbClr val="000000"/>
                </a:solidFill>
                <a:latin typeface="Times New Roman"/>
                <a:ea typeface="Times New Roman"/>
                <a:cs typeface="Times New Roman"/>
                <a:sym typeface="Times New Roman"/>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
        <p:cNvGrpSpPr/>
        <p:nvPr/>
      </p:nvGrpSpPr>
      <p:grpSpPr>
        <a:xfrm>
          <a:off x="0" y="0"/>
          <a:ext cx="0" cy="0"/>
          <a:chOff x="0" y="0"/>
          <a:chExt cx="0" cy="0"/>
        </a:xfrm>
      </p:grpSpPr>
      <p:grpSp>
        <p:nvGrpSpPr>
          <p:cNvPr id="2" name="Group 2"/>
          <p:cNvGrpSpPr/>
          <p:nvPr/>
        </p:nvGrpSpPr>
        <p:grpSpPr>
          <a:xfrm>
            <a:off x="672959" y="1097269"/>
            <a:ext cx="16810046" cy="8765639"/>
            <a:chOff x="0" y="0"/>
            <a:chExt cx="4427337" cy="2308646"/>
          </a:xfrm>
        </p:grpSpPr>
        <p:sp>
          <p:nvSpPr>
            <p:cNvPr id="3" name="Freeform 3"/>
            <p:cNvSpPr/>
            <p:nvPr/>
          </p:nvSpPr>
          <p:spPr>
            <a:xfrm>
              <a:off x="0" y="0"/>
              <a:ext cx="4427337" cy="2308646"/>
            </a:xfrm>
            <a:custGeom>
              <a:avLst/>
              <a:gdLst/>
              <a:ahLst/>
              <a:cxnLst/>
              <a:rect l="l" t="t" r="r" b="b"/>
              <a:pathLst>
                <a:path w="4427337" h="2308646">
                  <a:moveTo>
                    <a:pt x="0" y="0"/>
                  </a:moveTo>
                  <a:lnTo>
                    <a:pt x="4427337" y="0"/>
                  </a:lnTo>
                  <a:lnTo>
                    <a:pt x="4427337" y="2308646"/>
                  </a:lnTo>
                  <a:lnTo>
                    <a:pt x="0" y="2308646"/>
                  </a:lnTo>
                  <a:close/>
                </a:path>
              </a:pathLst>
            </a:custGeom>
            <a:solidFill>
              <a:srgbClr val="B7C2DB"/>
            </a:solidFill>
          </p:spPr>
          <p:txBody>
            <a:bodyPr/>
            <a:lstStyle/>
            <a:p>
              <a:endParaRPr lang="en-IN"/>
            </a:p>
          </p:txBody>
        </p:sp>
        <p:sp>
          <p:nvSpPr>
            <p:cNvPr id="4" name="TextBox 4"/>
            <p:cNvSpPr txBox="1"/>
            <p:nvPr/>
          </p:nvSpPr>
          <p:spPr>
            <a:xfrm>
              <a:off x="0" y="-28575"/>
              <a:ext cx="4427337" cy="2337221"/>
            </a:xfrm>
            <a:prstGeom prst="rect">
              <a:avLst/>
            </a:prstGeom>
          </p:spPr>
          <p:txBody>
            <a:bodyPr lIns="50800" tIns="50800" rIns="50800" bIns="50800" rtlCol="0" anchor="ctr"/>
            <a:lstStyle/>
            <a:p>
              <a:pPr algn="ctr">
                <a:lnSpc>
                  <a:spcPts val="1680"/>
                </a:lnSpc>
              </a:pPr>
              <a:endParaRPr/>
            </a:p>
          </p:txBody>
        </p:sp>
      </p:grpSp>
      <p:grpSp>
        <p:nvGrpSpPr>
          <p:cNvPr id="5" name="Group 5"/>
          <p:cNvGrpSpPr/>
          <p:nvPr/>
        </p:nvGrpSpPr>
        <p:grpSpPr>
          <a:xfrm>
            <a:off x="95610" y="88752"/>
            <a:ext cx="1866180" cy="1467284"/>
            <a:chOff x="0" y="0"/>
            <a:chExt cx="2488240" cy="1956379"/>
          </a:xfrm>
        </p:grpSpPr>
        <p:sp>
          <p:nvSpPr>
            <p:cNvPr id="6" name="Freeform 6"/>
            <p:cNvSpPr/>
            <p:nvPr/>
          </p:nvSpPr>
          <p:spPr>
            <a:xfrm>
              <a:off x="0" y="0"/>
              <a:ext cx="2488184" cy="1956435"/>
            </a:xfrm>
            <a:custGeom>
              <a:avLst/>
              <a:gdLst/>
              <a:ahLst/>
              <a:cxnLst/>
              <a:rect l="l" t="t" r="r" b="b"/>
              <a:pathLst>
                <a:path w="2488184" h="1956435">
                  <a:moveTo>
                    <a:pt x="0" y="0"/>
                  </a:moveTo>
                  <a:lnTo>
                    <a:pt x="2488184" y="0"/>
                  </a:lnTo>
                  <a:lnTo>
                    <a:pt x="2488184" y="1956435"/>
                  </a:lnTo>
                  <a:lnTo>
                    <a:pt x="0" y="1956435"/>
                  </a:lnTo>
                  <a:lnTo>
                    <a:pt x="0" y="0"/>
                  </a:lnTo>
                  <a:close/>
                </a:path>
              </a:pathLst>
            </a:custGeom>
            <a:blipFill>
              <a:blip r:embed="rId2"/>
              <a:stretch>
                <a:fillRect t="-22" r="-2" b="-19"/>
              </a:stretch>
            </a:blipFill>
          </p:spPr>
          <p:txBody>
            <a:bodyPr/>
            <a:lstStyle/>
            <a:p>
              <a:endParaRPr lang="en-IN"/>
            </a:p>
          </p:txBody>
        </p:sp>
      </p:grpSp>
      <p:sp>
        <p:nvSpPr>
          <p:cNvPr id="7" name="Freeform 7"/>
          <p:cNvSpPr/>
          <p:nvPr/>
        </p:nvSpPr>
        <p:spPr>
          <a:xfrm>
            <a:off x="16673870" y="50931"/>
            <a:ext cx="1386484" cy="1318893"/>
          </a:xfrm>
          <a:custGeom>
            <a:avLst/>
            <a:gdLst/>
            <a:ahLst/>
            <a:cxnLst/>
            <a:rect l="l" t="t" r="r" b="b"/>
            <a:pathLst>
              <a:path w="1386484" h="1318893">
                <a:moveTo>
                  <a:pt x="0" y="0"/>
                </a:moveTo>
                <a:lnTo>
                  <a:pt x="1386484" y="0"/>
                </a:lnTo>
                <a:lnTo>
                  <a:pt x="1386484" y="1318893"/>
                </a:lnTo>
                <a:lnTo>
                  <a:pt x="0" y="1318893"/>
                </a:lnTo>
                <a:lnTo>
                  <a:pt x="0" y="0"/>
                </a:lnTo>
                <a:close/>
              </a:path>
            </a:pathLst>
          </a:custGeom>
          <a:blipFill>
            <a:blip r:embed="rId3">
              <a:extLst>
                <a:ext uri="{96DAC541-7B7A-43D3-8B79-37D633B846F1}">
                  <asvg:svgBlip xmlns:asvg="http://schemas.microsoft.com/office/drawing/2016/SVG/main" r:embed="rId4"/>
                </a:ext>
              </a:extLst>
            </a:blip>
            <a:stretch>
              <a:fillRect t="-42" b="-42"/>
            </a:stretch>
          </a:blipFill>
        </p:spPr>
        <p:txBody>
          <a:bodyPr/>
          <a:lstStyle/>
          <a:p>
            <a:endParaRPr lang="en-IN"/>
          </a:p>
        </p:txBody>
      </p:sp>
      <p:grpSp>
        <p:nvGrpSpPr>
          <p:cNvPr id="8" name="Group 8"/>
          <p:cNvGrpSpPr/>
          <p:nvPr/>
        </p:nvGrpSpPr>
        <p:grpSpPr>
          <a:xfrm>
            <a:off x="2713528" y="214989"/>
            <a:ext cx="13478008" cy="1709574"/>
            <a:chOff x="0" y="0"/>
            <a:chExt cx="17970677" cy="2279432"/>
          </a:xfrm>
        </p:grpSpPr>
        <p:sp>
          <p:nvSpPr>
            <p:cNvPr id="9" name="Freeform 9"/>
            <p:cNvSpPr/>
            <p:nvPr/>
          </p:nvSpPr>
          <p:spPr>
            <a:xfrm>
              <a:off x="0" y="0"/>
              <a:ext cx="17970677" cy="2279432"/>
            </a:xfrm>
            <a:custGeom>
              <a:avLst/>
              <a:gdLst/>
              <a:ahLst/>
              <a:cxnLst/>
              <a:rect l="l" t="t" r="r" b="b"/>
              <a:pathLst>
                <a:path w="17970677" h="2279432">
                  <a:moveTo>
                    <a:pt x="0" y="0"/>
                  </a:moveTo>
                  <a:lnTo>
                    <a:pt x="17970677" y="0"/>
                  </a:lnTo>
                  <a:lnTo>
                    <a:pt x="17970677" y="2279432"/>
                  </a:lnTo>
                  <a:lnTo>
                    <a:pt x="0" y="2279432"/>
                  </a:lnTo>
                  <a:close/>
                </a:path>
              </a:pathLst>
            </a:custGeom>
            <a:solidFill>
              <a:srgbClr val="000000">
                <a:alpha val="0"/>
              </a:srgbClr>
            </a:solidFill>
          </p:spPr>
          <p:txBody>
            <a:bodyPr/>
            <a:lstStyle/>
            <a:p>
              <a:endParaRPr lang="en-IN"/>
            </a:p>
          </p:txBody>
        </p:sp>
        <p:sp>
          <p:nvSpPr>
            <p:cNvPr id="10" name="TextBox 10"/>
            <p:cNvSpPr txBox="1"/>
            <p:nvPr/>
          </p:nvSpPr>
          <p:spPr>
            <a:xfrm>
              <a:off x="0" y="-142875"/>
              <a:ext cx="17970677" cy="2422307"/>
            </a:xfrm>
            <a:prstGeom prst="rect">
              <a:avLst/>
            </a:prstGeom>
          </p:spPr>
          <p:txBody>
            <a:bodyPr lIns="0" tIns="0" rIns="0" bIns="0" rtlCol="0" anchor="t"/>
            <a:lstStyle/>
            <a:p>
              <a:pPr algn="ctr">
                <a:lnSpc>
                  <a:spcPts val="8260"/>
                </a:lnSpc>
              </a:pPr>
              <a:r>
                <a:rPr lang="en-US" sz="7200" b="1" dirty="0">
                  <a:solidFill>
                    <a:srgbClr val="000000"/>
                  </a:solidFill>
                  <a:latin typeface="Cavolini" panose="03000502040302020204" pitchFamily="66" charset="0"/>
                  <a:ea typeface="Arimo"/>
                  <a:cs typeface="Cavolini" panose="03000502040302020204" pitchFamily="66" charset="0"/>
                  <a:sym typeface="Arimo"/>
                </a:rPr>
                <a:t>Block Diagram</a:t>
              </a:r>
            </a:p>
          </p:txBody>
        </p:sp>
      </p:grpSp>
      <p:grpSp>
        <p:nvGrpSpPr>
          <p:cNvPr id="11" name="Group 11"/>
          <p:cNvGrpSpPr/>
          <p:nvPr/>
        </p:nvGrpSpPr>
        <p:grpSpPr>
          <a:xfrm>
            <a:off x="13087279" y="1516576"/>
            <a:ext cx="3745927" cy="6339261"/>
            <a:chOff x="0" y="0"/>
            <a:chExt cx="4402667" cy="7450667"/>
          </a:xfrm>
        </p:grpSpPr>
        <p:sp>
          <p:nvSpPr>
            <p:cNvPr id="12" name="Freeform 12"/>
            <p:cNvSpPr/>
            <p:nvPr/>
          </p:nvSpPr>
          <p:spPr>
            <a:xfrm>
              <a:off x="16891" y="16891"/>
              <a:ext cx="4368800" cy="7416800"/>
            </a:xfrm>
            <a:custGeom>
              <a:avLst/>
              <a:gdLst/>
              <a:ahLst/>
              <a:cxnLst/>
              <a:rect l="l" t="t" r="r" b="b"/>
              <a:pathLst>
                <a:path w="4368800" h="7416800">
                  <a:moveTo>
                    <a:pt x="0" y="0"/>
                  </a:moveTo>
                  <a:lnTo>
                    <a:pt x="4368800" y="0"/>
                  </a:lnTo>
                  <a:lnTo>
                    <a:pt x="4368800" y="7416800"/>
                  </a:lnTo>
                  <a:lnTo>
                    <a:pt x="0" y="7416800"/>
                  </a:lnTo>
                  <a:close/>
                </a:path>
              </a:pathLst>
            </a:custGeom>
            <a:solidFill>
              <a:srgbClr val="254061"/>
            </a:solidFill>
          </p:spPr>
          <p:txBody>
            <a:bodyPr/>
            <a:lstStyle/>
            <a:p>
              <a:endParaRPr lang="en-IN"/>
            </a:p>
          </p:txBody>
        </p:sp>
        <p:sp>
          <p:nvSpPr>
            <p:cNvPr id="13" name="Freeform 13"/>
            <p:cNvSpPr/>
            <p:nvPr/>
          </p:nvSpPr>
          <p:spPr>
            <a:xfrm>
              <a:off x="0" y="0"/>
              <a:ext cx="4402582" cy="7450582"/>
            </a:xfrm>
            <a:custGeom>
              <a:avLst/>
              <a:gdLst/>
              <a:ahLst/>
              <a:cxnLst/>
              <a:rect l="l" t="t" r="r" b="b"/>
              <a:pathLst>
                <a:path w="4402582" h="7450582">
                  <a:moveTo>
                    <a:pt x="16891" y="0"/>
                  </a:moveTo>
                  <a:lnTo>
                    <a:pt x="4385691" y="0"/>
                  </a:lnTo>
                  <a:cubicBezTo>
                    <a:pt x="4395089" y="0"/>
                    <a:pt x="4402582" y="7620"/>
                    <a:pt x="4402582" y="16891"/>
                  </a:cubicBezTo>
                  <a:lnTo>
                    <a:pt x="4402582" y="7433691"/>
                  </a:lnTo>
                  <a:cubicBezTo>
                    <a:pt x="4402582" y="7443089"/>
                    <a:pt x="4394962" y="7450582"/>
                    <a:pt x="4385691" y="7450582"/>
                  </a:cubicBezTo>
                  <a:lnTo>
                    <a:pt x="16891" y="7450582"/>
                  </a:lnTo>
                  <a:cubicBezTo>
                    <a:pt x="7493" y="7450582"/>
                    <a:pt x="0" y="7442962"/>
                    <a:pt x="0" y="7433691"/>
                  </a:cubicBezTo>
                  <a:lnTo>
                    <a:pt x="0" y="16891"/>
                  </a:lnTo>
                  <a:cubicBezTo>
                    <a:pt x="0" y="7620"/>
                    <a:pt x="7620" y="0"/>
                    <a:pt x="16891" y="0"/>
                  </a:cubicBezTo>
                  <a:moveTo>
                    <a:pt x="16891" y="33909"/>
                  </a:moveTo>
                  <a:lnTo>
                    <a:pt x="16891" y="16891"/>
                  </a:lnTo>
                  <a:lnTo>
                    <a:pt x="33909" y="16891"/>
                  </a:lnTo>
                  <a:lnTo>
                    <a:pt x="33909" y="7433691"/>
                  </a:lnTo>
                  <a:lnTo>
                    <a:pt x="16891" y="7433691"/>
                  </a:lnTo>
                  <a:lnTo>
                    <a:pt x="16891" y="7416800"/>
                  </a:lnTo>
                  <a:lnTo>
                    <a:pt x="4385691" y="7416800"/>
                  </a:lnTo>
                  <a:lnTo>
                    <a:pt x="4385691" y="7433691"/>
                  </a:lnTo>
                  <a:lnTo>
                    <a:pt x="4368800" y="7433691"/>
                  </a:lnTo>
                  <a:lnTo>
                    <a:pt x="4368800" y="16891"/>
                  </a:lnTo>
                  <a:lnTo>
                    <a:pt x="4385691" y="16891"/>
                  </a:lnTo>
                  <a:lnTo>
                    <a:pt x="4385691" y="33909"/>
                  </a:lnTo>
                  <a:lnTo>
                    <a:pt x="16891" y="33909"/>
                  </a:lnTo>
                  <a:close/>
                </a:path>
              </a:pathLst>
            </a:custGeom>
            <a:solidFill>
              <a:srgbClr val="1C334E"/>
            </a:solidFill>
          </p:spPr>
          <p:txBody>
            <a:bodyPr/>
            <a:lstStyle/>
            <a:p>
              <a:endParaRPr lang="en-IN"/>
            </a:p>
          </p:txBody>
        </p:sp>
        <p:sp>
          <p:nvSpPr>
            <p:cNvPr id="14" name="TextBox 14"/>
            <p:cNvSpPr txBox="1"/>
            <p:nvPr/>
          </p:nvSpPr>
          <p:spPr>
            <a:xfrm>
              <a:off x="0" y="-85725"/>
              <a:ext cx="4402667" cy="7536392"/>
            </a:xfrm>
            <a:prstGeom prst="rect">
              <a:avLst/>
            </a:prstGeom>
          </p:spPr>
          <p:txBody>
            <a:bodyPr lIns="57630" tIns="57630" rIns="57630" bIns="57630" rtlCol="0" anchor="ctr"/>
            <a:lstStyle/>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endParaRPr dirty="0"/>
            </a:p>
            <a:p>
              <a:pPr algn="ctr">
                <a:lnSpc>
                  <a:spcPts val="5445"/>
                </a:lnSpc>
              </a:pPr>
              <a:r>
                <a:rPr lang="en-US" sz="4537" b="1" dirty="0">
                  <a:latin typeface="Times New Roman Bold"/>
                  <a:ea typeface="Times New Roman Bold"/>
                  <a:cs typeface="Times New Roman Bold"/>
                  <a:sym typeface="Times New Roman Bold"/>
                </a:rPr>
                <a:t>Bed</a:t>
              </a:r>
            </a:p>
          </p:txBody>
        </p:sp>
      </p:grpSp>
      <p:grpSp>
        <p:nvGrpSpPr>
          <p:cNvPr id="15" name="Group 15"/>
          <p:cNvGrpSpPr/>
          <p:nvPr/>
        </p:nvGrpSpPr>
        <p:grpSpPr>
          <a:xfrm>
            <a:off x="13308435" y="3022249"/>
            <a:ext cx="3303615" cy="3418799"/>
            <a:chOff x="0" y="0"/>
            <a:chExt cx="3793067" cy="3925316"/>
          </a:xfrm>
        </p:grpSpPr>
        <p:sp>
          <p:nvSpPr>
            <p:cNvPr id="16" name="Freeform 16"/>
            <p:cNvSpPr/>
            <p:nvPr/>
          </p:nvSpPr>
          <p:spPr>
            <a:xfrm>
              <a:off x="16891" y="18551"/>
              <a:ext cx="3759200" cy="3888109"/>
            </a:xfrm>
            <a:custGeom>
              <a:avLst/>
              <a:gdLst/>
              <a:ahLst/>
              <a:cxnLst/>
              <a:rect l="l" t="t" r="r" b="b"/>
              <a:pathLst>
                <a:path w="3759200" h="3888109">
                  <a:moveTo>
                    <a:pt x="0" y="0"/>
                  </a:moveTo>
                  <a:lnTo>
                    <a:pt x="3759200" y="0"/>
                  </a:lnTo>
                  <a:lnTo>
                    <a:pt x="3759200" y="3888108"/>
                  </a:lnTo>
                  <a:lnTo>
                    <a:pt x="0" y="3888108"/>
                  </a:lnTo>
                  <a:close/>
                </a:path>
              </a:pathLst>
            </a:custGeom>
            <a:solidFill>
              <a:srgbClr val="4F81BD"/>
            </a:solidFill>
          </p:spPr>
          <p:txBody>
            <a:bodyPr/>
            <a:lstStyle/>
            <a:p>
              <a:endParaRPr lang="en-IN"/>
            </a:p>
          </p:txBody>
        </p:sp>
        <p:sp>
          <p:nvSpPr>
            <p:cNvPr id="17" name="Freeform 17"/>
            <p:cNvSpPr/>
            <p:nvPr/>
          </p:nvSpPr>
          <p:spPr>
            <a:xfrm>
              <a:off x="0" y="0"/>
              <a:ext cx="3792982" cy="3925210"/>
            </a:xfrm>
            <a:custGeom>
              <a:avLst/>
              <a:gdLst/>
              <a:ahLst/>
              <a:cxnLst/>
              <a:rect l="l" t="t" r="r" b="b"/>
              <a:pathLst>
                <a:path w="3792982" h="3925210">
                  <a:moveTo>
                    <a:pt x="16891" y="0"/>
                  </a:moveTo>
                  <a:lnTo>
                    <a:pt x="3776091" y="0"/>
                  </a:lnTo>
                  <a:cubicBezTo>
                    <a:pt x="3785489" y="0"/>
                    <a:pt x="3792982" y="8369"/>
                    <a:pt x="3792982" y="18551"/>
                  </a:cubicBezTo>
                  <a:lnTo>
                    <a:pt x="3792982" y="3906659"/>
                  </a:lnTo>
                  <a:cubicBezTo>
                    <a:pt x="3792982" y="3916980"/>
                    <a:pt x="3785362" y="3925210"/>
                    <a:pt x="3776091" y="3925210"/>
                  </a:cubicBezTo>
                  <a:lnTo>
                    <a:pt x="16891" y="3925210"/>
                  </a:lnTo>
                  <a:cubicBezTo>
                    <a:pt x="7493" y="3925210"/>
                    <a:pt x="0" y="3916841"/>
                    <a:pt x="0" y="3906659"/>
                  </a:cubicBezTo>
                  <a:lnTo>
                    <a:pt x="0" y="18551"/>
                  </a:lnTo>
                  <a:cubicBezTo>
                    <a:pt x="0" y="8369"/>
                    <a:pt x="7620" y="0"/>
                    <a:pt x="16891" y="0"/>
                  </a:cubicBezTo>
                  <a:moveTo>
                    <a:pt x="16891" y="37241"/>
                  </a:moveTo>
                  <a:lnTo>
                    <a:pt x="16891" y="18551"/>
                  </a:lnTo>
                  <a:lnTo>
                    <a:pt x="33909" y="18551"/>
                  </a:lnTo>
                  <a:lnTo>
                    <a:pt x="33909" y="3906659"/>
                  </a:lnTo>
                  <a:lnTo>
                    <a:pt x="16891" y="3906659"/>
                  </a:lnTo>
                  <a:lnTo>
                    <a:pt x="16891" y="3888109"/>
                  </a:lnTo>
                  <a:lnTo>
                    <a:pt x="3776091" y="3888109"/>
                  </a:lnTo>
                  <a:lnTo>
                    <a:pt x="3776091" y="3906659"/>
                  </a:lnTo>
                  <a:lnTo>
                    <a:pt x="3759200" y="3906659"/>
                  </a:lnTo>
                  <a:lnTo>
                    <a:pt x="3759200" y="18551"/>
                  </a:lnTo>
                  <a:lnTo>
                    <a:pt x="3776091" y="18551"/>
                  </a:lnTo>
                  <a:lnTo>
                    <a:pt x="3776091" y="37241"/>
                  </a:lnTo>
                  <a:lnTo>
                    <a:pt x="16891" y="37241"/>
                  </a:lnTo>
                  <a:close/>
                </a:path>
              </a:pathLst>
            </a:custGeom>
            <a:solidFill>
              <a:srgbClr val="1C334E"/>
            </a:solidFill>
          </p:spPr>
          <p:txBody>
            <a:bodyPr/>
            <a:lstStyle/>
            <a:p>
              <a:endParaRPr lang="en-IN"/>
            </a:p>
          </p:txBody>
        </p:sp>
        <p:sp>
          <p:nvSpPr>
            <p:cNvPr id="18" name="TextBox 18"/>
            <p:cNvSpPr txBox="1"/>
            <p:nvPr/>
          </p:nvSpPr>
          <p:spPr>
            <a:xfrm>
              <a:off x="0" y="-85725"/>
              <a:ext cx="3793067" cy="4011041"/>
            </a:xfrm>
            <a:prstGeom prst="rect">
              <a:avLst/>
            </a:prstGeom>
          </p:spPr>
          <p:txBody>
            <a:bodyPr lIns="58993" tIns="58993" rIns="58993" bIns="58993" rtlCol="0" anchor="ctr"/>
            <a:lstStyle/>
            <a:p>
              <a:pPr algn="ctr">
                <a:lnSpc>
                  <a:spcPts val="4536"/>
                </a:lnSpc>
              </a:pPr>
              <a:r>
                <a:rPr lang="en-US" sz="3780" b="1">
                  <a:solidFill>
                    <a:srgbClr val="FFFFFF"/>
                  </a:solidFill>
                  <a:latin typeface="Times New Roman Bold"/>
                  <a:ea typeface="Times New Roman Bold"/>
                  <a:cs typeface="Times New Roman Bold"/>
                  <a:sym typeface="Times New Roman Bold"/>
                </a:rPr>
                <a:t>Actuators</a:t>
              </a:r>
            </a:p>
            <a:p>
              <a:pPr algn="ctr">
                <a:lnSpc>
                  <a:spcPts val="3216"/>
                </a:lnSpc>
              </a:pPr>
              <a:r>
                <a:rPr lang="en-US" sz="2680" b="1">
                  <a:solidFill>
                    <a:srgbClr val="FFFFFF"/>
                  </a:solidFill>
                  <a:latin typeface="Times New Roman Bold"/>
                  <a:ea typeface="Times New Roman Bold"/>
                  <a:cs typeface="Times New Roman Bold"/>
                  <a:sym typeface="Times New Roman Bold"/>
                </a:rPr>
                <a:t>(Microvibrations</a:t>
              </a:r>
            </a:p>
            <a:p>
              <a:pPr algn="ctr">
                <a:lnSpc>
                  <a:spcPts val="3216"/>
                </a:lnSpc>
              </a:pPr>
              <a:r>
                <a:rPr lang="en-US" sz="2680" b="1">
                  <a:solidFill>
                    <a:srgbClr val="FFFFFF"/>
                  </a:solidFill>
                  <a:latin typeface="Times New Roman Bold"/>
                  <a:ea typeface="Times New Roman Bold"/>
                  <a:cs typeface="Times New Roman Bold"/>
                  <a:sym typeface="Times New Roman Bold"/>
                </a:rPr>
                <a:t>lateral Movement)</a:t>
              </a:r>
            </a:p>
          </p:txBody>
        </p:sp>
      </p:grpSp>
      <p:grpSp>
        <p:nvGrpSpPr>
          <p:cNvPr id="19" name="Group 19"/>
          <p:cNvGrpSpPr/>
          <p:nvPr/>
        </p:nvGrpSpPr>
        <p:grpSpPr>
          <a:xfrm>
            <a:off x="1028700" y="4183369"/>
            <a:ext cx="2374618" cy="1161513"/>
            <a:chOff x="0" y="0"/>
            <a:chExt cx="5469773" cy="2675467"/>
          </a:xfrm>
        </p:grpSpPr>
        <p:sp>
          <p:nvSpPr>
            <p:cNvPr id="20" name="Freeform 20"/>
            <p:cNvSpPr/>
            <p:nvPr/>
          </p:nvSpPr>
          <p:spPr>
            <a:xfrm>
              <a:off x="20985" y="16891"/>
              <a:ext cx="5427698" cy="2641600"/>
            </a:xfrm>
            <a:custGeom>
              <a:avLst/>
              <a:gdLst/>
              <a:ahLst/>
              <a:cxnLst/>
              <a:rect l="l" t="t" r="r" b="b"/>
              <a:pathLst>
                <a:path w="5427698" h="2641600">
                  <a:moveTo>
                    <a:pt x="0" y="0"/>
                  </a:moveTo>
                  <a:lnTo>
                    <a:pt x="5427698" y="0"/>
                  </a:lnTo>
                  <a:lnTo>
                    <a:pt x="5427698" y="2641600"/>
                  </a:lnTo>
                  <a:lnTo>
                    <a:pt x="0" y="2641600"/>
                  </a:lnTo>
                  <a:close/>
                </a:path>
              </a:pathLst>
            </a:custGeom>
            <a:solidFill>
              <a:srgbClr val="4F81BD"/>
            </a:solidFill>
          </p:spPr>
          <p:txBody>
            <a:bodyPr/>
            <a:lstStyle/>
            <a:p>
              <a:endParaRPr lang="en-IN"/>
            </a:p>
          </p:txBody>
        </p:sp>
        <p:sp>
          <p:nvSpPr>
            <p:cNvPr id="21" name="Freeform 21"/>
            <p:cNvSpPr/>
            <p:nvPr/>
          </p:nvSpPr>
          <p:spPr>
            <a:xfrm>
              <a:off x="0" y="0"/>
              <a:ext cx="5469668" cy="2675382"/>
            </a:xfrm>
            <a:custGeom>
              <a:avLst/>
              <a:gdLst/>
              <a:ahLst/>
              <a:cxnLst/>
              <a:rect l="l" t="t" r="r" b="b"/>
              <a:pathLst>
                <a:path w="5469668" h="2675382">
                  <a:moveTo>
                    <a:pt x="20985" y="0"/>
                  </a:moveTo>
                  <a:lnTo>
                    <a:pt x="5448683" y="0"/>
                  </a:lnTo>
                  <a:cubicBezTo>
                    <a:pt x="5460359" y="0"/>
                    <a:pt x="5469668" y="7620"/>
                    <a:pt x="5469668" y="16891"/>
                  </a:cubicBezTo>
                  <a:lnTo>
                    <a:pt x="5469668" y="2658491"/>
                  </a:lnTo>
                  <a:cubicBezTo>
                    <a:pt x="5469668" y="2667889"/>
                    <a:pt x="5460200" y="2675382"/>
                    <a:pt x="5448683" y="2675382"/>
                  </a:cubicBezTo>
                  <a:lnTo>
                    <a:pt x="20985" y="2675382"/>
                  </a:lnTo>
                  <a:cubicBezTo>
                    <a:pt x="9309" y="2675382"/>
                    <a:pt x="0" y="2667762"/>
                    <a:pt x="0" y="2658491"/>
                  </a:cubicBezTo>
                  <a:lnTo>
                    <a:pt x="0" y="16891"/>
                  </a:lnTo>
                  <a:cubicBezTo>
                    <a:pt x="0" y="7620"/>
                    <a:pt x="9467" y="0"/>
                    <a:pt x="20985" y="0"/>
                  </a:cubicBezTo>
                  <a:moveTo>
                    <a:pt x="20985" y="33909"/>
                  </a:moveTo>
                  <a:lnTo>
                    <a:pt x="20985" y="16891"/>
                  </a:lnTo>
                  <a:lnTo>
                    <a:pt x="42128" y="16891"/>
                  </a:lnTo>
                  <a:lnTo>
                    <a:pt x="42128" y="2658491"/>
                  </a:lnTo>
                  <a:lnTo>
                    <a:pt x="20985" y="2658491"/>
                  </a:lnTo>
                  <a:lnTo>
                    <a:pt x="20985" y="2641600"/>
                  </a:lnTo>
                  <a:lnTo>
                    <a:pt x="5448683" y="2641600"/>
                  </a:lnTo>
                  <a:lnTo>
                    <a:pt x="5448683" y="2658491"/>
                  </a:lnTo>
                  <a:lnTo>
                    <a:pt x="5427697" y="2658491"/>
                  </a:lnTo>
                  <a:lnTo>
                    <a:pt x="5427697" y="16891"/>
                  </a:lnTo>
                  <a:lnTo>
                    <a:pt x="5448683" y="16891"/>
                  </a:lnTo>
                  <a:lnTo>
                    <a:pt x="5448683" y="33909"/>
                  </a:lnTo>
                  <a:lnTo>
                    <a:pt x="20985" y="33909"/>
                  </a:lnTo>
                  <a:close/>
                </a:path>
              </a:pathLst>
            </a:custGeom>
            <a:solidFill>
              <a:srgbClr val="1C334E"/>
            </a:solidFill>
          </p:spPr>
          <p:txBody>
            <a:bodyPr/>
            <a:lstStyle/>
            <a:p>
              <a:endParaRPr lang="en-IN"/>
            </a:p>
          </p:txBody>
        </p:sp>
        <p:sp>
          <p:nvSpPr>
            <p:cNvPr id="22" name="TextBox 22"/>
            <p:cNvSpPr txBox="1"/>
            <p:nvPr/>
          </p:nvSpPr>
          <p:spPr>
            <a:xfrm>
              <a:off x="0" y="-76200"/>
              <a:ext cx="5469773" cy="2751667"/>
            </a:xfrm>
            <a:prstGeom prst="rect">
              <a:avLst/>
            </a:prstGeom>
          </p:spPr>
          <p:txBody>
            <a:bodyPr lIns="29405" tIns="29405" rIns="29405" bIns="29405" rtlCol="0" anchor="ctr"/>
            <a:lstStyle/>
            <a:p>
              <a:pPr algn="ctr">
                <a:lnSpc>
                  <a:spcPts val="4742"/>
                </a:lnSpc>
              </a:pPr>
              <a:r>
                <a:rPr lang="en-US" sz="3952" b="1" dirty="0">
                  <a:solidFill>
                    <a:srgbClr val="FFFFFF"/>
                  </a:solidFill>
                  <a:latin typeface="Times New Roman Bold"/>
                  <a:ea typeface="Times New Roman Bold"/>
                  <a:cs typeface="Times New Roman Bold"/>
                  <a:sym typeface="Times New Roman Bold"/>
                </a:rPr>
                <a:t>BME 280</a:t>
              </a:r>
            </a:p>
          </p:txBody>
        </p:sp>
      </p:grpSp>
      <p:grpSp>
        <p:nvGrpSpPr>
          <p:cNvPr id="23" name="Group 23"/>
          <p:cNvGrpSpPr/>
          <p:nvPr/>
        </p:nvGrpSpPr>
        <p:grpSpPr>
          <a:xfrm>
            <a:off x="8427646" y="3022249"/>
            <a:ext cx="3302000" cy="3575161"/>
            <a:chOff x="0" y="0"/>
            <a:chExt cx="4402667" cy="4766881"/>
          </a:xfrm>
        </p:grpSpPr>
        <p:sp>
          <p:nvSpPr>
            <p:cNvPr id="24" name="Freeform 24"/>
            <p:cNvSpPr/>
            <p:nvPr/>
          </p:nvSpPr>
          <p:spPr>
            <a:xfrm>
              <a:off x="16891" y="9730"/>
              <a:ext cx="4368800" cy="4747401"/>
            </a:xfrm>
            <a:custGeom>
              <a:avLst/>
              <a:gdLst/>
              <a:ahLst/>
              <a:cxnLst/>
              <a:rect l="l" t="t" r="r" b="b"/>
              <a:pathLst>
                <a:path w="4368800" h="4747401">
                  <a:moveTo>
                    <a:pt x="0" y="0"/>
                  </a:moveTo>
                  <a:lnTo>
                    <a:pt x="4368800" y="0"/>
                  </a:lnTo>
                  <a:lnTo>
                    <a:pt x="4368800" y="4747401"/>
                  </a:lnTo>
                  <a:lnTo>
                    <a:pt x="0" y="4747401"/>
                  </a:lnTo>
                  <a:close/>
                </a:path>
              </a:pathLst>
            </a:custGeom>
            <a:solidFill>
              <a:srgbClr val="4F81BD"/>
            </a:solidFill>
          </p:spPr>
          <p:txBody>
            <a:bodyPr/>
            <a:lstStyle/>
            <a:p>
              <a:endParaRPr lang="en-IN"/>
            </a:p>
          </p:txBody>
        </p:sp>
        <p:sp>
          <p:nvSpPr>
            <p:cNvPr id="25" name="Freeform 25"/>
            <p:cNvSpPr/>
            <p:nvPr/>
          </p:nvSpPr>
          <p:spPr>
            <a:xfrm>
              <a:off x="0" y="0"/>
              <a:ext cx="4402582" cy="4766861"/>
            </a:xfrm>
            <a:custGeom>
              <a:avLst/>
              <a:gdLst/>
              <a:ahLst/>
              <a:cxnLst/>
              <a:rect l="l" t="t" r="r" b="b"/>
              <a:pathLst>
                <a:path w="4402582" h="4766861">
                  <a:moveTo>
                    <a:pt x="16891" y="0"/>
                  </a:moveTo>
                  <a:lnTo>
                    <a:pt x="4385691" y="0"/>
                  </a:lnTo>
                  <a:cubicBezTo>
                    <a:pt x="4395089" y="0"/>
                    <a:pt x="4402582" y="4389"/>
                    <a:pt x="4402582" y="9730"/>
                  </a:cubicBezTo>
                  <a:lnTo>
                    <a:pt x="4402582" y="4757131"/>
                  </a:lnTo>
                  <a:cubicBezTo>
                    <a:pt x="4402582" y="4762544"/>
                    <a:pt x="4394962" y="4766861"/>
                    <a:pt x="4385691" y="4766861"/>
                  </a:cubicBezTo>
                  <a:lnTo>
                    <a:pt x="16891" y="4766861"/>
                  </a:lnTo>
                  <a:cubicBezTo>
                    <a:pt x="7620" y="4766861"/>
                    <a:pt x="0" y="4762544"/>
                    <a:pt x="0" y="4757131"/>
                  </a:cubicBezTo>
                  <a:lnTo>
                    <a:pt x="0" y="9730"/>
                  </a:lnTo>
                  <a:cubicBezTo>
                    <a:pt x="0" y="4389"/>
                    <a:pt x="7620" y="0"/>
                    <a:pt x="16891" y="0"/>
                  </a:cubicBezTo>
                  <a:moveTo>
                    <a:pt x="16891" y="19533"/>
                  </a:moveTo>
                  <a:lnTo>
                    <a:pt x="16891" y="9730"/>
                  </a:lnTo>
                  <a:lnTo>
                    <a:pt x="33909" y="9730"/>
                  </a:lnTo>
                  <a:lnTo>
                    <a:pt x="33909" y="4757131"/>
                  </a:lnTo>
                  <a:lnTo>
                    <a:pt x="16891" y="4757131"/>
                  </a:lnTo>
                  <a:lnTo>
                    <a:pt x="16891" y="4747400"/>
                  </a:lnTo>
                  <a:lnTo>
                    <a:pt x="4385691" y="4747400"/>
                  </a:lnTo>
                  <a:lnTo>
                    <a:pt x="4385691" y="4757131"/>
                  </a:lnTo>
                  <a:lnTo>
                    <a:pt x="4368800" y="4757131"/>
                  </a:lnTo>
                  <a:lnTo>
                    <a:pt x="4368800" y="9730"/>
                  </a:lnTo>
                  <a:lnTo>
                    <a:pt x="4385691" y="9730"/>
                  </a:lnTo>
                  <a:lnTo>
                    <a:pt x="4385691" y="19533"/>
                  </a:lnTo>
                  <a:lnTo>
                    <a:pt x="16891" y="19533"/>
                  </a:lnTo>
                  <a:close/>
                </a:path>
              </a:pathLst>
            </a:custGeom>
            <a:solidFill>
              <a:srgbClr val="1C334E"/>
            </a:solidFill>
          </p:spPr>
          <p:txBody>
            <a:bodyPr/>
            <a:lstStyle/>
            <a:p>
              <a:endParaRPr lang="en-IN"/>
            </a:p>
          </p:txBody>
        </p:sp>
        <p:sp>
          <p:nvSpPr>
            <p:cNvPr id="26" name="TextBox 26"/>
            <p:cNvSpPr txBox="1"/>
            <p:nvPr/>
          </p:nvSpPr>
          <p:spPr>
            <a:xfrm>
              <a:off x="0" y="-76200"/>
              <a:ext cx="4402667" cy="4843081"/>
            </a:xfrm>
            <a:prstGeom prst="rect">
              <a:avLst/>
            </a:prstGeom>
          </p:spPr>
          <p:txBody>
            <a:bodyPr lIns="50800" tIns="50800" rIns="50800" bIns="50800" rtlCol="0" anchor="ctr"/>
            <a:lstStyle/>
            <a:p>
              <a:pPr algn="ctr">
                <a:lnSpc>
                  <a:spcPts val="4320"/>
                </a:lnSpc>
              </a:pPr>
              <a:r>
                <a:rPr lang="en-US" sz="3600" b="1">
                  <a:solidFill>
                    <a:srgbClr val="FFFFFF"/>
                  </a:solidFill>
                  <a:latin typeface="Times New Roman Bold"/>
                  <a:ea typeface="Times New Roman Bold"/>
                  <a:cs typeface="Times New Roman Bold"/>
                  <a:sym typeface="Times New Roman Bold"/>
                </a:rPr>
                <a:t>ESP 32</a:t>
              </a:r>
            </a:p>
          </p:txBody>
        </p:sp>
      </p:grpSp>
      <p:grpSp>
        <p:nvGrpSpPr>
          <p:cNvPr id="27" name="Group 27"/>
          <p:cNvGrpSpPr/>
          <p:nvPr/>
        </p:nvGrpSpPr>
        <p:grpSpPr>
          <a:xfrm>
            <a:off x="4610753" y="4183369"/>
            <a:ext cx="2304779" cy="1083899"/>
            <a:chOff x="0" y="0"/>
            <a:chExt cx="3081867" cy="1449351"/>
          </a:xfrm>
        </p:grpSpPr>
        <p:sp>
          <p:nvSpPr>
            <p:cNvPr id="28" name="Freeform 28"/>
            <p:cNvSpPr/>
            <p:nvPr/>
          </p:nvSpPr>
          <p:spPr>
            <a:xfrm>
              <a:off x="16891" y="16891"/>
              <a:ext cx="3048000" cy="1415542"/>
            </a:xfrm>
            <a:custGeom>
              <a:avLst/>
              <a:gdLst/>
              <a:ahLst/>
              <a:cxnLst/>
              <a:rect l="l" t="t" r="r" b="b"/>
              <a:pathLst>
                <a:path w="3048000" h="1415542">
                  <a:moveTo>
                    <a:pt x="0" y="0"/>
                  </a:moveTo>
                  <a:lnTo>
                    <a:pt x="3048000" y="0"/>
                  </a:lnTo>
                  <a:lnTo>
                    <a:pt x="3048000" y="1415542"/>
                  </a:lnTo>
                  <a:lnTo>
                    <a:pt x="0" y="1415542"/>
                  </a:lnTo>
                  <a:close/>
                </a:path>
              </a:pathLst>
            </a:custGeom>
            <a:solidFill>
              <a:srgbClr val="4F81BD"/>
            </a:solidFill>
          </p:spPr>
          <p:txBody>
            <a:bodyPr/>
            <a:lstStyle/>
            <a:p>
              <a:endParaRPr lang="en-IN"/>
            </a:p>
          </p:txBody>
        </p:sp>
        <p:sp>
          <p:nvSpPr>
            <p:cNvPr id="29" name="Freeform 29"/>
            <p:cNvSpPr/>
            <p:nvPr/>
          </p:nvSpPr>
          <p:spPr>
            <a:xfrm>
              <a:off x="0" y="0"/>
              <a:ext cx="3081782" cy="1449324"/>
            </a:xfrm>
            <a:custGeom>
              <a:avLst/>
              <a:gdLst/>
              <a:ahLst/>
              <a:cxnLst/>
              <a:rect l="l" t="t" r="r" b="b"/>
              <a:pathLst>
                <a:path w="3081782" h="1449324">
                  <a:moveTo>
                    <a:pt x="16891" y="0"/>
                  </a:moveTo>
                  <a:lnTo>
                    <a:pt x="3064891" y="0"/>
                  </a:lnTo>
                  <a:cubicBezTo>
                    <a:pt x="3074289" y="0"/>
                    <a:pt x="3081782" y="7620"/>
                    <a:pt x="3081782" y="16891"/>
                  </a:cubicBezTo>
                  <a:lnTo>
                    <a:pt x="3081782" y="1432433"/>
                  </a:lnTo>
                  <a:cubicBezTo>
                    <a:pt x="3081782" y="1441831"/>
                    <a:pt x="3074162" y="1449324"/>
                    <a:pt x="3064891" y="1449324"/>
                  </a:cubicBezTo>
                  <a:lnTo>
                    <a:pt x="16891" y="1449324"/>
                  </a:lnTo>
                  <a:cubicBezTo>
                    <a:pt x="7493" y="1449324"/>
                    <a:pt x="0" y="1441704"/>
                    <a:pt x="0" y="1432433"/>
                  </a:cubicBezTo>
                  <a:lnTo>
                    <a:pt x="0" y="16891"/>
                  </a:lnTo>
                  <a:cubicBezTo>
                    <a:pt x="0" y="7620"/>
                    <a:pt x="7620" y="0"/>
                    <a:pt x="16891" y="0"/>
                  </a:cubicBezTo>
                  <a:moveTo>
                    <a:pt x="16891" y="33909"/>
                  </a:moveTo>
                  <a:lnTo>
                    <a:pt x="16891" y="16891"/>
                  </a:lnTo>
                  <a:lnTo>
                    <a:pt x="33909" y="16891"/>
                  </a:lnTo>
                  <a:lnTo>
                    <a:pt x="33909" y="1432433"/>
                  </a:lnTo>
                  <a:lnTo>
                    <a:pt x="16891" y="1432433"/>
                  </a:lnTo>
                  <a:lnTo>
                    <a:pt x="16891" y="1415542"/>
                  </a:lnTo>
                  <a:lnTo>
                    <a:pt x="3064891" y="1415542"/>
                  </a:lnTo>
                  <a:lnTo>
                    <a:pt x="3064891" y="1432433"/>
                  </a:lnTo>
                  <a:lnTo>
                    <a:pt x="3048000" y="1432433"/>
                  </a:lnTo>
                  <a:lnTo>
                    <a:pt x="3048000" y="16891"/>
                  </a:lnTo>
                  <a:lnTo>
                    <a:pt x="3064891" y="16891"/>
                  </a:lnTo>
                  <a:lnTo>
                    <a:pt x="3064891" y="33909"/>
                  </a:lnTo>
                  <a:lnTo>
                    <a:pt x="16891" y="33909"/>
                  </a:lnTo>
                  <a:close/>
                </a:path>
              </a:pathLst>
            </a:custGeom>
            <a:solidFill>
              <a:srgbClr val="1C334E"/>
            </a:solidFill>
          </p:spPr>
          <p:txBody>
            <a:bodyPr/>
            <a:lstStyle/>
            <a:p>
              <a:endParaRPr lang="en-IN"/>
            </a:p>
          </p:txBody>
        </p:sp>
        <p:sp>
          <p:nvSpPr>
            <p:cNvPr id="30" name="TextBox 30"/>
            <p:cNvSpPr txBox="1"/>
            <p:nvPr/>
          </p:nvSpPr>
          <p:spPr>
            <a:xfrm>
              <a:off x="0" y="-76200"/>
              <a:ext cx="3081867" cy="1525551"/>
            </a:xfrm>
            <a:prstGeom prst="rect">
              <a:avLst/>
            </a:prstGeom>
          </p:spPr>
          <p:txBody>
            <a:bodyPr lIns="50654" tIns="50654" rIns="50654" bIns="50654" rtlCol="0" anchor="ctr"/>
            <a:lstStyle/>
            <a:p>
              <a:pPr algn="ctr">
                <a:lnSpc>
                  <a:spcPts val="4307"/>
                </a:lnSpc>
              </a:pPr>
              <a:r>
                <a:rPr lang="en-US" sz="3589" b="1">
                  <a:solidFill>
                    <a:srgbClr val="FFFFFF"/>
                  </a:solidFill>
                  <a:latin typeface="Times New Roman Bold"/>
                  <a:ea typeface="Times New Roman Bold"/>
                  <a:cs typeface="Times New Roman Bold"/>
                  <a:sym typeface="Times New Roman Bold"/>
                </a:rPr>
                <a:t>Mux</a:t>
              </a:r>
            </a:p>
          </p:txBody>
        </p:sp>
      </p:grpSp>
      <p:grpSp>
        <p:nvGrpSpPr>
          <p:cNvPr id="31" name="Group 31"/>
          <p:cNvGrpSpPr/>
          <p:nvPr/>
        </p:nvGrpSpPr>
        <p:grpSpPr>
          <a:xfrm>
            <a:off x="3403318" y="4445399"/>
            <a:ext cx="1227282" cy="637454"/>
            <a:chOff x="0" y="0"/>
            <a:chExt cx="1249589" cy="649040"/>
          </a:xfrm>
        </p:grpSpPr>
        <p:sp>
          <p:nvSpPr>
            <p:cNvPr id="32" name="Freeform 32"/>
            <p:cNvSpPr/>
            <p:nvPr/>
          </p:nvSpPr>
          <p:spPr>
            <a:xfrm>
              <a:off x="0" y="0"/>
              <a:ext cx="1249589" cy="649040"/>
            </a:xfrm>
            <a:custGeom>
              <a:avLst/>
              <a:gdLst/>
              <a:ahLst/>
              <a:cxnLst/>
              <a:rect l="l" t="t" r="r" b="b"/>
              <a:pathLst>
                <a:path w="1249589" h="649040">
                  <a:moveTo>
                    <a:pt x="1249589" y="324520"/>
                  </a:moveTo>
                  <a:lnTo>
                    <a:pt x="843189" y="0"/>
                  </a:lnTo>
                  <a:lnTo>
                    <a:pt x="843189" y="203200"/>
                  </a:lnTo>
                  <a:lnTo>
                    <a:pt x="0" y="203200"/>
                  </a:lnTo>
                  <a:lnTo>
                    <a:pt x="0" y="445840"/>
                  </a:lnTo>
                  <a:lnTo>
                    <a:pt x="843189" y="445840"/>
                  </a:lnTo>
                  <a:lnTo>
                    <a:pt x="843189" y="649040"/>
                  </a:lnTo>
                  <a:lnTo>
                    <a:pt x="1249589" y="324520"/>
                  </a:lnTo>
                  <a:close/>
                </a:path>
              </a:pathLst>
            </a:custGeom>
            <a:solidFill>
              <a:srgbClr val="2255CC"/>
            </a:solidFill>
          </p:spPr>
          <p:txBody>
            <a:bodyPr/>
            <a:lstStyle/>
            <a:p>
              <a:endParaRPr lang="en-IN"/>
            </a:p>
          </p:txBody>
        </p:sp>
        <p:sp>
          <p:nvSpPr>
            <p:cNvPr id="33" name="TextBox 33"/>
            <p:cNvSpPr txBox="1"/>
            <p:nvPr/>
          </p:nvSpPr>
          <p:spPr>
            <a:xfrm>
              <a:off x="0" y="165100"/>
              <a:ext cx="1147989" cy="280740"/>
            </a:xfrm>
            <a:prstGeom prst="rect">
              <a:avLst/>
            </a:prstGeom>
          </p:spPr>
          <p:txBody>
            <a:bodyPr lIns="50800" tIns="50800" rIns="50800" bIns="50800" rtlCol="0" anchor="ctr"/>
            <a:lstStyle/>
            <a:p>
              <a:pPr algn="ctr">
                <a:lnSpc>
                  <a:spcPts val="2160"/>
                </a:lnSpc>
              </a:pPr>
              <a:endParaRPr/>
            </a:p>
          </p:txBody>
        </p:sp>
      </p:grpSp>
      <p:grpSp>
        <p:nvGrpSpPr>
          <p:cNvPr id="34" name="Group 34"/>
          <p:cNvGrpSpPr/>
          <p:nvPr/>
        </p:nvGrpSpPr>
        <p:grpSpPr>
          <a:xfrm>
            <a:off x="6915533" y="4412921"/>
            <a:ext cx="1575789" cy="637454"/>
            <a:chOff x="0" y="0"/>
            <a:chExt cx="1604430" cy="649040"/>
          </a:xfrm>
        </p:grpSpPr>
        <p:sp>
          <p:nvSpPr>
            <p:cNvPr id="35" name="Freeform 35"/>
            <p:cNvSpPr/>
            <p:nvPr/>
          </p:nvSpPr>
          <p:spPr>
            <a:xfrm>
              <a:off x="0" y="0"/>
              <a:ext cx="1604430" cy="649040"/>
            </a:xfrm>
            <a:custGeom>
              <a:avLst/>
              <a:gdLst/>
              <a:ahLst/>
              <a:cxnLst/>
              <a:rect l="l" t="t" r="r" b="b"/>
              <a:pathLst>
                <a:path w="1604430" h="649040">
                  <a:moveTo>
                    <a:pt x="1604430" y="324520"/>
                  </a:moveTo>
                  <a:lnTo>
                    <a:pt x="1198030" y="0"/>
                  </a:lnTo>
                  <a:lnTo>
                    <a:pt x="1198030" y="203200"/>
                  </a:lnTo>
                  <a:lnTo>
                    <a:pt x="0" y="203200"/>
                  </a:lnTo>
                  <a:lnTo>
                    <a:pt x="0" y="445840"/>
                  </a:lnTo>
                  <a:lnTo>
                    <a:pt x="1198030" y="445840"/>
                  </a:lnTo>
                  <a:lnTo>
                    <a:pt x="1198030" y="649040"/>
                  </a:lnTo>
                  <a:lnTo>
                    <a:pt x="1604430" y="324520"/>
                  </a:lnTo>
                  <a:close/>
                </a:path>
              </a:pathLst>
            </a:custGeom>
            <a:solidFill>
              <a:srgbClr val="2255CC"/>
            </a:solidFill>
          </p:spPr>
          <p:txBody>
            <a:bodyPr/>
            <a:lstStyle/>
            <a:p>
              <a:endParaRPr lang="en-IN"/>
            </a:p>
          </p:txBody>
        </p:sp>
        <p:sp>
          <p:nvSpPr>
            <p:cNvPr id="36" name="TextBox 36"/>
            <p:cNvSpPr txBox="1"/>
            <p:nvPr/>
          </p:nvSpPr>
          <p:spPr>
            <a:xfrm>
              <a:off x="0" y="165100"/>
              <a:ext cx="1502830" cy="280740"/>
            </a:xfrm>
            <a:prstGeom prst="rect">
              <a:avLst/>
            </a:prstGeom>
          </p:spPr>
          <p:txBody>
            <a:bodyPr lIns="50800" tIns="50800" rIns="50800" bIns="50800" rtlCol="0" anchor="ctr"/>
            <a:lstStyle/>
            <a:p>
              <a:pPr algn="ctr">
                <a:lnSpc>
                  <a:spcPts val="2160"/>
                </a:lnSpc>
              </a:pPr>
              <a:endParaRPr/>
            </a:p>
          </p:txBody>
        </p:sp>
      </p:grpSp>
      <p:grpSp>
        <p:nvGrpSpPr>
          <p:cNvPr id="37" name="Group 37"/>
          <p:cNvGrpSpPr/>
          <p:nvPr/>
        </p:nvGrpSpPr>
        <p:grpSpPr>
          <a:xfrm>
            <a:off x="11793322" y="4412921"/>
            <a:ext cx="1227282" cy="637454"/>
            <a:chOff x="0" y="0"/>
            <a:chExt cx="1249589" cy="649040"/>
          </a:xfrm>
        </p:grpSpPr>
        <p:sp>
          <p:nvSpPr>
            <p:cNvPr id="38" name="Freeform 38"/>
            <p:cNvSpPr/>
            <p:nvPr/>
          </p:nvSpPr>
          <p:spPr>
            <a:xfrm>
              <a:off x="0" y="0"/>
              <a:ext cx="1249589" cy="649040"/>
            </a:xfrm>
            <a:custGeom>
              <a:avLst/>
              <a:gdLst/>
              <a:ahLst/>
              <a:cxnLst/>
              <a:rect l="l" t="t" r="r" b="b"/>
              <a:pathLst>
                <a:path w="1249589" h="649040">
                  <a:moveTo>
                    <a:pt x="1249589" y="324520"/>
                  </a:moveTo>
                  <a:lnTo>
                    <a:pt x="843189" y="0"/>
                  </a:lnTo>
                  <a:lnTo>
                    <a:pt x="843189" y="203200"/>
                  </a:lnTo>
                  <a:lnTo>
                    <a:pt x="0" y="203200"/>
                  </a:lnTo>
                  <a:lnTo>
                    <a:pt x="0" y="445840"/>
                  </a:lnTo>
                  <a:lnTo>
                    <a:pt x="843189" y="445840"/>
                  </a:lnTo>
                  <a:lnTo>
                    <a:pt x="843189" y="649040"/>
                  </a:lnTo>
                  <a:lnTo>
                    <a:pt x="1249589" y="324520"/>
                  </a:lnTo>
                  <a:close/>
                </a:path>
              </a:pathLst>
            </a:custGeom>
            <a:solidFill>
              <a:srgbClr val="2255CC"/>
            </a:solidFill>
          </p:spPr>
          <p:txBody>
            <a:bodyPr/>
            <a:lstStyle/>
            <a:p>
              <a:endParaRPr lang="en-IN"/>
            </a:p>
          </p:txBody>
        </p:sp>
        <p:sp>
          <p:nvSpPr>
            <p:cNvPr id="39" name="TextBox 39"/>
            <p:cNvSpPr txBox="1"/>
            <p:nvPr/>
          </p:nvSpPr>
          <p:spPr>
            <a:xfrm>
              <a:off x="0" y="165100"/>
              <a:ext cx="1147989" cy="280740"/>
            </a:xfrm>
            <a:prstGeom prst="rect">
              <a:avLst/>
            </a:prstGeom>
          </p:spPr>
          <p:txBody>
            <a:bodyPr lIns="50800" tIns="50800" rIns="50800" bIns="50800" rtlCol="0" anchor="ctr"/>
            <a:lstStyle/>
            <a:p>
              <a:pPr algn="ctr">
                <a:lnSpc>
                  <a:spcPts val="2160"/>
                </a:lnSpc>
              </a:pPr>
              <a:endParaRPr/>
            </a:p>
          </p:txBody>
        </p:sp>
      </p:grpSp>
      <p:grpSp>
        <p:nvGrpSpPr>
          <p:cNvPr id="40" name="Group 40"/>
          <p:cNvGrpSpPr/>
          <p:nvPr/>
        </p:nvGrpSpPr>
        <p:grpSpPr>
          <a:xfrm>
            <a:off x="7043171" y="8613106"/>
            <a:ext cx="2311400" cy="1087013"/>
            <a:chOff x="0" y="0"/>
            <a:chExt cx="3081867" cy="1449351"/>
          </a:xfrm>
        </p:grpSpPr>
        <p:sp>
          <p:nvSpPr>
            <p:cNvPr id="41" name="Freeform 41"/>
            <p:cNvSpPr/>
            <p:nvPr/>
          </p:nvSpPr>
          <p:spPr>
            <a:xfrm>
              <a:off x="16891" y="16891"/>
              <a:ext cx="3048000" cy="1415542"/>
            </a:xfrm>
            <a:custGeom>
              <a:avLst/>
              <a:gdLst/>
              <a:ahLst/>
              <a:cxnLst/>
              <a:rect l="l" t="t" r="r" b="b"/>
              <a:pathLst>
                <a:path w="3048000" h="1415542">
                  <a:moveTo>
                    <a:pt x="0" y="0"/>
                  </a:moveTo>
                  <a:lnTo>
                    <a:pt x="3048000" y="0"/>
                  </a:lnTo>
                  <a:lnTo>
                    <a:pt x="3048000" y="1415542"/>
                  </a:lnTo>
                  <a:lnTo>
                    <a:pt x="0" y="1415542"/>
                  </a:lnTo>
                  <a:close/>
                </a:path>
              </a:pathLst>
            </a:custGeom>
            <a:solidFill>
              <a:srgbClr val="4F81BD"/>
            </a:solidFill>
          </p:spPr>
          <p:txBody>
            <a:bodyPr/>
            <a:lstStyle/>
            <a:p>
              <a:endParaRPr lang="en-IN"/>
            </a:p>
          </p:txBody>
        </p:sp>
        <p:sp>
          <p:nvSpPr>
            <p:cNvPr id="42" name="Freeform 42"/>
            <p:cNvSpPr/>
            <p:nvPr/>
          </p:nvSpPr>
          <p:spPr>
            <a:xfrm>
              <a:off x="0" y="0"/>
              <a:ext cx="3081782" cy="1449324"/>
            </a:xfrm>
            <a:custGeom>
              <a:avLst/>
              <a:gdLst/>
              <a:ahLst/>
              <a:cxnLst/>
              <a:rect l="l" t="t" r="r" b="b"/>
              <a:pathLst>
                <a:path w="3081782" h="1449324">
                  <a:moveTo>
                    <a:pt x="16891" y="0"/>
                  </a:moveTo>
                  <a:lnTo>
                    <a:pt x="3064891" y="0"/>
                  </a:lnTo>
                  <a:cubicBezTo>
                    <a:pt x="3074289" y="0"/>
                    <a:pt x="3081782" y="7620"/>
                    <a:pt x="3081782" y="16891"/>
                  </a:cubicBezTo>
                  <a:lnTo>
                    <a:pt x="3081782" y="1432433"/>
                  </a:lnTo>
                  <a:cubicBezTo>
                    <a:pt x="3081782" y="1441831"/>
                    <a:pt x="3074162" y="1449324"/>
                    <a:pt x="3064891" y="1449324"/>
                  </a:cubicBezTo>
                  <a:lnTo>
                    <a:pt x="16891" y="1449324"/>
                  </a:lnTo>
                  <a:cubicBezTo>
                    <a:pt x="7493" y="1449324"/>
                    <a:pt x="0" y="1441704"/>
                    <a:pt x="0" y="1432433"/>
                  </a:cubicBezTo>
                  <a:lnTo>
                    <a:pt x="0" y="16891"/>
                  </a:lnTo>
                  <a:cubicBezTo>
                    <a:pt x="0" y="7620"/>
                    <a:pt x="7620" y="0"/>
                    <a:pt x="16891" y="0"/>
                  </a:cubicBezTo>
                  <a:moveTo>
                    <a:pt x="16891" y="33909"/>
                  </a:moveTo>
                  <a:lnTo>
                    <a:pt x="16891" y="16891"/>
                  </a:lnTo>
                  <a:lnTo>
                    <a:pt x="33909" y="16891"/>
                  </a:lnTo>
                  <a:lnTo>
                    <a:pt x="33909" y="1432433"/>
                  </a:lnTo>
                  <a:lnTo>
                    <a:pt x="16891" y="1432433"/>
                  </a:lnTo>
                  <a:lnTo>
                    <a:pt x="16891" y="1415542"/>
                  </a:lnTo>
                  <a:lnTo>
                    <a:pt x="3064891" y="1415542"/>
                  </a:lnTo>
                  <a:lnTo>
                    <a:pt x="3064891" y="1432433"/>
                  </a:lnTo>
                  <a:lnTo>
                    <a:pt x="3048000" y="1432433"/>
                  </a:lnTo>
                  <a:lnTo>
                    <a:pt x="3048000" y="16891"/>
                  </a:lnTo>
                  <a:lnTo>
                    <a:pt x="3064891" y="16891"/>
                  </a:lnTo>
                  <a:lnTo>
                    <a:pt x="3064891" y="33909"/>
                  </a:lnTo>
                  <a:lnTo>
                    <a:pt x="16891" y="33909"/>
                  </a:lnTo>
                  <a:close/>
                </a:path>
              </a:pathLst>
            </a:custGeom>
            <a:solidFill>
              <a:srgbClr val="1C334E"/>
            </a:solidFill>
          </p:spPr>
          <p:txBody>
            <a:bodyPr/>
            <a:lstStyle/>
            <a:p>
              <a:endParaRPr lang="en-IN"/>
            </a:p>
          </p:txBody>
        </p:sp>
        <p:sp>
          <p:nvSpPr>
            <p:cNvPr id="43" name="TextBox 43"/>
            <p:cNvSpPr txBox="1"/>
            <p:nvPr/>
          </p:nvSpPr>
          <p:spPr>
            <a:xfrm>
              <a:off x="0" y="-76200"/>
              <a:ext cx="3081867" cy="1525551"/>
            </a:xfrm>
            <a:prstGeom prst="rect">
              <a:avLst/>
            </a:prstGeom>
          </p:spPr>
          <p:txBody>
            <a:bodyPr lIns="50800" tIns="50800" rIns="50800" bIns="50800" rtlCol="0" anchor="ctr"/>
            <a:lstStyle/>
            <a:p>
              <a:pPr algn="ctr">
                <a:lnSpc>
                  <a:spcPts val="4320"/>
                </a:lnSpc>
              </a:pPr>
              <a:r>
                <a:rPr lang="en-US" sz="3600" b="1">
                  <a:solidFill>
                    <a:srgbClr val="FFFFFF"/>
                  </a:solidFill>
                  <a:latin typeface="Times New Roman Bold"/>
                  <a:ea typeface="Times New Roman Bold"/>
                  <a:cs typeface="Times New Roman Bold"/>
                  <a:sym typeface="Times New Roman Bold"/>
                </a:rPr>
                <a:t>SD Card</a:t>
              </a:r>
            </a:p>
          </p:txBody>
        </p:sp>
      </p:grpSp>
      <p:grpSp>
        <p:nvGrpSpPr>
          <p:cNvPr id="44" name="Group 44"/>
          <p:cNvGrpSpPr/>
          <p:nvPr/>
        </p:nvGrpSpPr>
        <p:grpSpPr>
          <a:xfrm>
            <a:off x="10930360" y="8613106"/>
            <a:ext cx="2311400" cy="1087013"/>
            <a:chOff x="0" y="0"/>
            <a:chExt cx="3081867" cy="1449351"/>
          </a:xfrm>
        </p:grpSpPr>
        <p:sp>
          <p:nvSpPr>
            <p:cNvPr id="45" name="Freeform 45"/>
            <p:cNvSpPr/>
            <p:nvPr/>
          </p:nvSpPr>
          <p:spPr>
            <a:xfrm>
              <a:off x="16891" y="16891"/>
              <a:ext cx="3048000" cy="1415542"/>
            </a:xfrm>
            <a:custGeom>
              <a:avLst/>
              <a:gdLst/>
              <a:ahLst/>
              <a:cxnLst/>
              <a:rect l="l" t="t" r="r" b="b"/>
              <a:pathLst>
                <a:path w="3048000" h="1415542">
                  <a:moveTo>
                    <a:pt x="0" y="0"/>
                  </a:moveTo>
                  <a:lnTo>
                    <a:pt x="3048000" y="0"/>
                  </a:lnTo>
                  <a:lnTo>
                    <a:pt x="3048000" y="1415542"/>
                  </a:lnTo>
                  <a:lnTo>
                    <a:pt x="0" y="1415542"/>
                  </a:lnTo>
                  <a:close/>
                </a:path>
              </a:pathLst>
            </a:custGeom>
            <a:solidFill>
              <a:srgbClr val="4F81BD"/>
            </a:solidFill>
          </p:spPr>
          <p:txBody>
            <a:bodyPr/>
            <a:lstStyle/>
            <a:p>
              <a:endParaRPr lang="en-IN"/>
            </a:p>
          </p:txBody>
        </p:sp>
        <p:sp>
          <p:nvSpPr>
            <p:cNvPr id="46" name="Freeform 46"/>
            <p:cNvSpPr/>
            <p:nvPr/>
          </p:nvSpPr>
          <p:spPr>
            <a:xfrm>
              <a:off x="0" y="0"/>
              <a:ext cx="3081782" cy="1449324"/>
            </a:xfrm>
            <a:custGeom>
              <a:avLst/>
              <a:gdLst/>
              <a:ahLst/>
              <a:cxnLst/>
              <a:rect l="l" t="t" r="r" b="b"/>
              <a:pathLst>
                <a:path w="3081782" h="1449324">
                  <a:moveTo>
                    <a:pt x="16891" y="0"/>
                  </a:moveTo>
                  <a:lnTo>
                    <a:pt x="3064891" y="0"/>
                  </a:lnTo>
                  <a:cubicBezTo>
                    <a:pt x="3074289" y="0"/>
                    <a:pt x="3081782" y="7620"/>
                    <a:pt x="3081782" y="16891"/>
                  </a:cubicBezTo>
                  <a:lnTo>
                    <a:pt x="3081782" y="1432433"/>
                  </a:lnTo>
                  <a:cubicBezTo>
                    <a:pt x="3081782" y="1441831"/>
                    <a:pt x="3074162" y="1449324"/>
                    <a:pt x="3064891" y="1449324"/>
                  </a:cubicBezTo>
                  <a:lnTo>
                    <a:pt x="16891" y="1449324"/>
                  </a:lnTo>
                  <a:cubicBezTo>
                    <a:pt x="7493" y="1449324"/>
                    <a:pt x="0" y="1441704"/>
                    <a:pt x="0" y="1432433"/>
                  </a:cubicBezTo>
                  <a:lnTo>
                    <a:pt x="0" y="16891"/>
                  </a:lnTo>
                  <a:cubicBezTo>
                    <a:pt x="0" y="7620"/>
                    <a:pt x="7620" y="0"/>
                    <a:pt x="16891" y="0"/>
                  </a:cubicBezTo>
                  <a:moveTo>
                    <a:pt x="16891" y="33909"/>
                  </a:moveTo>
                  <a:lnTo>
                    <a:pt x="16891" y="16891"/>
                  </a:lnTo>
                  <a:lnTo>
                    <a:pt x="33909" y="16891"/>
                  </a:lnTo>
                  <a:lnTo>
                    <a:pt x="33909" y="1432433"/>
                  </a:lnTo>
                  <a:lnTo>
                    <a:pt x="16891" y="1432433"/>
                  </a:lnTo>
                  <a:lnTo>
                    <a:pt x="16891" y="1415542"/>
                  </a:lnTo>
                  <a:lnTo>
                    <a:pt x="3064891" y="1415542"/>
                  </a:lnTo>
                  <a:lnTo>
                    <a:pt x="3064891" y="1432433"/>
                  </a:lnTo>
                  <a:lnTo>
                    <a:pt x="3048000" y="1432433"/>
                  </a:lnTo>
                  <a:lnTo>
                    <a:pt x="3048000" y="16891"/>
                  </a:lnTo>
                  <a:lnTo>
                    <a:pt x="3064891" y="16891"/>
                  </a:lnTo>
                  <a:lnTo>
                    <a:pt x="3064891" y="33909"/>
                  </a:lnTo>
                  <a:lnTo>
                    <a:pt x="16891" y="33909"/>
                  </a:lnTo>
                  <a:close/>
                </a:path>
              </a:pathLst>
            </a:custGeom>
            <a:solidFill>
              <a:srgbClr val="1C334E"/>
            </a:solidFill>
          </p:spPr>
          <p:txBody>
            <a:bodyPr/>
            <a:lstStyle/>
            <a:p>
              <a:endParaRPr lang="en-IN"/>
            </a:p>
          </p:txBody>
        </p:sp>
        <p:sp>
          <p:nvSpPr>
            <p:cNvPr id="47" name="TextBox 47"/>
            <p:cNvSpPr txBox="1"/>
            <p:nvPr/>
          </p:nvSpPr>
          <p:spPr>
            <a:xfrm>
              <a:off x="0" y="-76200"/>
              <a:ext cx="3081867" cy="1525551"/>
            </a:xfrm>
            <a:prstGeom prst="rect">
              <a:avLst/>
            </a:prstGeom>
          </p:spPr>
          <p:txBody>
            <a:bodyPr lIns="50800" tIns="50800" rIns="50800" bIns="50800" rtlCol="0" anchor="ctr"/>
            <a:lstStyle/>
            <a:p>
              <a:pPr algn="ctr">
                <a:lnSpc>
                  <a:spcPts val="4320"/>
                </a:lnSpc>
              </a:pPr>
              <a:r>
                <a:rPr lang="en-US" sz="3600" b="1">
                  <a:solidFill>
                    <a:srgbClr val="FFFFFF"/>
                  </a:solidFill>
                  <a:latin typeface="Times New Roman Bold"/>
                  <a:ea typeface="Times New Roman Bold"/>
                  <a:cs typeface="Times New Roman Bold"/>
                  <a:sym typeface="Times New Roman Bold"/>
                </a:rPr>
                <a:t>Real Time</a:t>
              </a:r>
            </a:p>
          </p:txBody>
        </p:sp>
      </p:grpSp>
      <p:grpSp>
        <p:nvGrpSpPr>
          <p:cNvPr id="48" name="Group 48"/>
          <p:cNvGrpSpPr/>
          <p:nvPr/>
        </p:nvGrpSpPr>
        <p:grpSpPr>
          <a:xfrm>
            <a:off x="9452532" y="8899760"/>
            <a:ext cx="1306467" cy="544392"/>
            <a:chOff x="0" y="0"/>
            <a:chExt cx="700052" cy="291705"/>
          </a:xfrm>
        </p:grpSpPr>
        <p:sp>
          <p:nvSpPr>
            <p:cNvPr id="49" name="Freeform 49"/>
            <p:cNvSpPr/>
            <p:nvPr/>
          </p:nvSpPr>
          <p:spPr>
            <a:xfrm>
              <a:off x="0" y="0"/>
              <a:ext cx="700052" cy="291705"/>
            </a:xfrm>
            <a:custGeom>
              <a:avLst/>
              <a:gdLst/>
              <a:ahLst/>
              <a:cxnLst/>
              <a:rect l="l" t="t" r="r" b="b"/>
              <a:pathLst>
                <a:path w="700052" h="291705">
                  <a:moveTo>
                    <a:pt x="273050" y="0"/>
                  </a:moveTo>
                  <a:lnTo>
                    <a:pt x="0" y="145852"/>
                  </a:lnTo>
                  <a:lnTo>
                    <a:pt x="273050" y="291705"/>
                  </a:lnTo>
                  <a:lnTo>
                    <a:pt x="273050" y="158355"/>
                  </a:lnTo>
                  <a:lnTo>
                    <a:pt x="427002" y="158355"/>
                  </a:lnTo>
                  <a:lnTo>
                    <a:pt x="427002" y="291705"/>
                  </a:lnTo>
                  <a:lnTo>
                    <a:pt x="700052" y="145852"/>
                  </a:lnTo>
                  <a:lnTo>
                    <a:pt x="427002" y="0"/>
                  </a:lnTo>
                  <a:lnTo>
                    <a:pt x="427002" y="133350"/>
                  </a:lnTo>
                  <a:lnTo>
                    <a:pt x="273050" y="133350"/>
                  </a:lnTo>
                  <a:lnTo>
                    <a:pt x="273050" y="0"/>
                  </a:lnTo>
                  <a:close/>
                </a:path>
              </a:pathLst>
            </a:custGeom>
            <a:solidFill>
              <a:srgbClr val="2255CC"/>
            </a:solidFill>
          </p:spPr>
          <p:txBody>
            <a:bodyPr/>
            <a:lstStyle/>
            <a:p>
              <a:endParaRPr lang="en-IN"/>
            </a:p>
          </p:txBody>
        </p:sp>
        <p:sp>
          <p:nvSpPr>
            <p:cNvPr id="50" name="TextBox 50"/>
            <p:cNvSpPr txBox="1"/>
            <p:nvPr/>
          </p:nvSpPr>
          <p:spPr>
            <a:xfrm>
              <a:off x="101600" y="111125"/>
              <a:ext cx="496852" cy="40880"/>
            </a:xfrm>
            <a:prstGeom prst="rect">
              <a:avLst/>
            </a:prstGeom>
          </p:spPr>
          <p:txBody>
            <a:bodyPr lIns="50800" tIns="50800" rIns="50800" bIns="50800" rtlCol="0" anchor="ctr"/>
            <a:lstStyle/>
            <a:p>
              <a:pPr algn="ctr">
                <a:lnSpc>
                  <a:spcPts val="1680"/>
                </a:lnSpc>
              </a:pPr>
              <a:endParaRPr/>
            </a:p>
          </p:txBody>
        </p:sp>
      </p:grpSp>
      <p:sp>
        <p:nvSpPr>
          <p:cNvPr id="51" name="TextBox 51"/>
          <p:cNvSpPr txBox="1"/>
          <p:nvPr/>
        </p:nvSpPr>
        <p:spPr>
          <a:xfrm>
            <a:off x="1121551" y="8833085"/>
            <a:ext cx="2907955" cy="580379"/>
          </a:xfrm>
          <a:prstGeom prst="rect">
            <a:avLst/>
          </a:prstGeom>
        </p:spPr>
        <p:txBody>
          <a:bodyPr lIns="0" tIns="0" rIns="0" bIns="0" rtlCol="0" anchor="t">
            <a:spAutoFit/>
          </a:bodyPr>
          <a:lstStyle/>
          <a:p>
            <a:pPr algn="ctr">
              <a:lnSpc>
                <a:spcPts val="4759"/>
              </a:lnSpc>
            </a:pPr>
            <a:r>
              <a:rPr lang="en-US" sz="3399" b="1" dirty="0">
                <a:solidFill>
                  <a:srgbClr val="000000"/>
                </a:solidFill>
                <a:latin typeface="Times New Roman Bold" panose="02020803070505020304" pitchFamily="18" charset="0"/>
                <a:ea typeface="Canva Sans Bold"/>
                <a:cs typeface="Times New Roman Bold" panose="02020803070505020304" pitchFamily="18" charset="0"/>
                <a:sym typeface="Canva Sans Bold"/>
              </a:rPr>
              <a:t>Power Source</a:t>
            </a:r>
          </a:p>
        </p:txBody>
      </p:sp>
      <p:grpSp>
        <p:nvGrpSpPr>
          <p:cNvPr id="52" name="Group 52"/>
          <p:cNvGrpSpPr/>
          <p:nvPr/>
        </p:nvGrpSpPr>
        <p:grpSpPr>
          <a:xfrm rot="-3147393">
            <a:off x="7773868" y="7311444"/>
            <a:ext cx="1516883" cy="544392"/>
            <a:chOff x="0" y="0"/>
            <a:chExt cx="812800" cy="291705"/>
          </a:xfrm>
        </p:grpSpPr>
        <p:sp>
          <p:nvSpPr>
            <p:cNvPr id="53" name="Freeform 53"/>
            <p:cNvSpPr/>
            <p:nvPr/>
          </p:nvSpPr>
          <p:spPr>
            <a:xfrm>
              <a:off x="0" y="0"/>
              <a:ext cx="812800" cy="291705"/>
            </a:xfrm>
            <a:custGeom>
              <a:avLst/>
              <a:gdLst/>
              <a:ahLst/>
              <a:cxnLst/>
              <a:rect l="l" t="t" r="r" b="b"/>
              <a:pathLst>
                <a:path w="812800" h="291705">
                  <a:moveTo>
                    <a:pt x="273050" y="0"/>
                  </a:moveTo>
                  <a:lnTo>
                    <a:pt x="0" y="145852"/>
                  </a:lnTo>
                  <a:lnTo>
                    <a:pt x="273050" y="291705"/>
                  </a:lnTo>
                  <a:lnTo>
                    <a:pt x="273050" y="158355"/>
                  </a:lnTo>
                  <a:lnTo>
                    <a:pt x="539750" y="158355"/>
                  </a:lnTo>
                  <a:lnTo>
                    <a:pt x="539750" y="291705"/>
                  </a:lnTo>
                  <a:lnTo>
                    <a:pt x="812800" y="145852"/>
                  </a:lnTo>
                  <a:lnTo>
                    <a:pt x="539750" y="0"/>
                  </a:lnTo>
                  <a:lnTo>
                    <a:pt x="539750" y="133350"/>
                  </a:lnTo>
                  <a:lnTo>
                    <a:pt x="273050" y="133350"/>
                  </a:lnTo>
                  <a:lnTo>
                    <a:pt x="273050" y="0"/>
                  </a:lnTo>
                  <a:close/>
                </a:path>
              </a:pathLst>
            </a:custGeom>
            <a:solidFill>
              <a:srgbClr val="2255CC"/>
            </a:solidFill>
          </p:spPr>
          <p:txBody>
            <a:bodyPr/>
            <a:lstStyle/>
            <a:p>
              <a:endParaRPr lang="en-IN"/>
            </a:p>
          </p:txBody>
        </p:sp>
        <p:sp>
          <p:nvSpPr>
            <p:cNvPr id="54" name="TextBox 54"/>
            <p:cNvSpPr txBox="1"/>
            <p:nvPr/>
          </p:nvSpPr>
          <p:spPr>
            <a:xfrm>
              <a:off x="101600" y="111125"/>
              <a:ext cx="609600" cy="40880"/>
            </a:xfrm>
            <a:prstGeom prst="rect">
              <a:avLst/>
            </a:prstGeom>
          </p:spPr>
          <p:txBody>
            <a:bodyPr lIns="50800" tIns="50800" rIns="50800" bIns="50800" rtlCol="0" anchor="ctr"/>
            <a:lstStyle/>
            <a:p>
              <a:pPr algn="ctr">
                <a:lnSpc>
                  <a:spcPts val="1680"/>
                </a:lnSpc>
              </a:pPr>
              <a:endParaRPr/>
            </a:p>
          </p:txBody>
        </p:sp>
      </p:grpSp>
      <p:grpSp>
        <p:nvGrpSpPr>
          <p:cNvPr id="55" name="Group 55"/>
          <p:cNvGrpSpPr/>
          <p:nvPr/>
        </p:nvGrpSpPr>
        <p:grpSpPr>
          <a:xfrm rot="3283675">
            <a:off x="10660754" y="7333062"/>
            <a:ext cx="1516883" cy="544392"/>
            <a:chOff x="0" y="0"/>
            <a:chExt cx="812800" cy="291705"/>
          </a:xfrm>
        </p:grpSpPr>
        <p:sp>
          <p:nvSpPr>
            <p:cNvPr id="56" name="Freeform 56"/>
            <p:cNvSpPr/>
            <p:nvPr/>
          </p:nvSpPr>
          <p:spPr>
            <a:xfrm>
              <a:off x="0" y="0"/>
              <a:ext cx="812800" cy="291705"/>
            </a:xfrm>
            <a:custGeom>
              <a:avLst/>
              <a:gdLst/>
              <a:ahLst/>
              <a:cxnLst/>
              <a:rect l="l" t="t" r="r" b="b"/>
              <a:pathLst>
                <a:path w="812800" h="291705">
                  <a:moveTo>
                    <a:pt x="273050" y="0"/>
                  </a:moveTo>
                  <a:lnTo>
                    <a:pt x="0" y="145852"/>
                  </a:lnTo>
                  <a:lnTo>
                    <a:pt x="273050" y="291705"/>
                  </a:lnTo>
                  <a:lnTo>
                    <a:pt x="273050" y="158355"/>
                  </a:lnTo>
                  <a:lnTo>
                    <a:pt x="539750" y="158355"/>
                  </a:lnTo>
                  <a:lnTo>
                    <a:pt x="539750" y="291705"/>
                  </a:lnTo>
                  <a:lnTo>
                    <a:pt x="812800" y="145852"/>
                  </a:lnTo>
                  <a:lnTo>
                    <a:pt x="539750" y="0"/>
                  </a:lnTo>
                  <a:lnTo>
                    <a:pt x="539750" y="133350"/>
                  </a:lnTo>
                  <a:lnTo>
                    <a:pt x="273050" y="133350"/>
                  </a:lnTo>
                  <a:lnTo>
                    <a:pt x="273050" y="0"/>
                  </a:lnTo>
                  <a:close/>
                </a:path>
              </a:pathLst>
            </a:custGeom>
            <a:solidFill>
              <a:srgbClr val="2255CC"/>
            </a:solidFill>
          </p:spPr>
          <p:txBody>
            <a:bodyPr/>
            <a:lstStyle/>
            <a:p>
              <a:endParaRPr lang="en-IN"/>
            </a:p>
          </p:txBody>
        </p:sp>
        <p:sp>
          <p:nvSpPr>
            <p:cNvPr id="57" name="TextBox 57"/>
            <p:cNvSpPr txBox="1"/>
            <p:nvPr/>
          </p:nvSpPr>
          <p:spPr>
            <a:xfrm>
              <a:off x="101600" y="111125"/>
              <a:ext cx="609600" cy="40880"/>
            </a:xfrm>
            <a:prstGeom prst="rect">
              <a:avLst/>
            </a:prstGeom>
          </p:spPr>
          <p:txBody>
            <a:bodyPr lIns="50800" tIns="50800" rIns="50800" bIns="50800" rtlCol="0" anchor="ctr"/>
            <a:lstStyle/>
            <a:p>
              <a:pPr algn="ctr">
                <a:lnSpc>
                  <a:spcPts val="1680"/>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876</Words>
  <Application>Microsoft Office PowerPoint</Application>
  <PresentationFormat>Custom</PresentationFormat>
  <Paragraphs>160</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Cambria</vt:lpstr>
      <vt:lpstr>Amoresa</vt:lpstr>
      <vt:lpstr>Cherry Bomb One</vt:lpstr>
      <vt:lpstr>Playpen Sans Bold</vt:lpstr>
      <vt:lpstr>Times New Roman</vt:lpstr>
      <vt:lpstr>Arial</vt:lpstr>
      <vt:lpstr>Cavolini</vt:lpstr>
      <vt:lpstr>Calibri</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Avishkaar).pptx</dc:title>
  <dc:creator>Sharvani Pokala</dc:creator>
  <cp:lastModifiedBy>SHARVANI POKALA</cp:lastModifiedBy>
  <cp:revision>4</cp:revision>
  <dcterms:created xsi:type="dcterms:W3CDTF">2006-08-16T00:00:00Z</dcterms:created>
  <dcterms:modified xsi:type="dcterms:W3CDTF">2025-03-03T07:25:34Z</dcterms:modified>
  <dc:identifier>DAGgjh1Xe7U</dc:identifier>
</cp:coreProperties>
</file>